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A535"/>
    <a:srgbClr val="2E75B6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90" y="-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5304-8A11-4E94-B88E-E949BABE93E4}" type="datetimeFigureOut">
              <a:rPr lang="da-DK" smtClean="0"/>
              <a:t>31-03-2023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EBFE6-9D92-4C7F-803E-D6B6F087C3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8967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C342E2-EDBD-8798-5088-0C36275FFB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BC68CA8-85A6-B90F-9873-B246177A1C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D8CDBC4-CBDD-43CA-0E79-D323EA9CF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EE46-8FDD-45D5-B736-B7968A0C1F18}" type="datetime1">
              <a:rPr lang="da-DK" smtClean="0"/>
              <a:t>31-03-2023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DC971B6-8B63-2E90-04F7-D4AAC1FB5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F545A1-BAC3-643B-6EDA-57E71EA28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85DD-5D86-4044-B7B7-D41EC05AAE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4607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7311A3-1927-AEC5-CCE4-5E7856553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B50C592-B651-B939-B362-828C317A2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1822C4D-7C7C-BE9E-7473-53CD432DC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F928-6B23-48D8-AADA-B0D527121105}" type="datetime1">
              <a:rPr lang="da-DK" smtClean="0"/>
              <a:t>31-03-2023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CD3CFF0-09D7-3190-7FBB-839460D05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965E438-6897-58EB-06FD-93626AFDD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85DD-5D86-4044-B7B7-D41EC05AAE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317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94D1886-FD6A-7FC8-9DE2-75FF08591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87DB130-E574-C152-5FE7-F85A646D3A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646E661-BB33-34A8-C5B1-4B34C2D57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DF52-6490-427C-9C21-A2819FD96DBC}" type="datetime1">
              <a:rPr lang="da-DK" smtClean="0"/>
              <a:t>31-03-2023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67FB2C7-9564-931D-69A6-E60B7F642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F3E475-9948-AFD0-E0B8-3F8243D41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85DD-5D86-4044-B7B7-D41EC05AAE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448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A59E3C-F899-DD61-3627-A2642DE6C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7FB8930-1E8E-6553-99A1-7AD8E2234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D4CD88E-1059-7C6E-1EA2-CC001ED38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85ED5-58EF-40F8-96F9-8F1E8BC81918}" type="datetime1">
              <a:rPr lang="da-DK" smtClean="0"/>
              <a:t>31-03-2023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CD7D868-61BF-6051-8811-85E15DD50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2AF8802-4C21-470D-5CC9-151CC09A8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85DD-5D86-4044-B7B7-D41EC05AAE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621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A939F9-BE22-D9DA-315B-A51FC7BDE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EE15147-36DE-E118-9DA2-435D1051F6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D025B09-7CF8-5E39-4AE5-DA5B5D880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904A-ED27-4974-92C3-E0B8C02BCB58}" type="datetime1">
              <a:rPr lang="da-DK" smtClean="0"/>
              <a:t>31-03-2023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4973E4F-D33D-3702-E158-3278DEED6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3665C6A-218C-8D31-0348-25EF32AC2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85DD-5D86-4044-B7B7-D41EC05AAE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248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3C6FC-EE33-64B4-DE65-D8CB053C6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BA27FFF-091D-75B5-E08B-0758056CE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035AD0E-FBD3-4DDC-1C60-EA836FAF79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7FA7B16-229D-D352-7834-9E285285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1B2-3FC2-415C-9BFC-91516F776D31}" type="datetime1">
              <a:rPr lang="da-DK" smtClean="0"/>
              <a:t>31-03-2023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538D1C4-B9DA-4836-61C8-6FE41D088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C3747D3-F5B8-B3C1-D8F1-DADAAE956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85DD-5D86-4044-B7B7-D41EC05AAE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6951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52A0A1-1F0C-E513-82ED-F57C9FBD3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A143251-DCDE-A9D8-DA99-D644CFA13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74CCDDC-0F68-BDC1-A9F5-E5B2EF5B0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25EA41E4-CA57-B630-CE61-5F9C5F152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8657DFE-62CE-4A5E-C307-18059E50E5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92F9AE6-0417-0390-03BB-9CB82D870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1D4B-FE9B-4366-A56C-A43AD17F0927}" type="datetime1">
              <a:rPr lang="da-DK" smtClean="0"/>
              <a:t>31-03-2023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E708B84F-D28E-3F14-E9F8-E3B2BB628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CC21E349-6F42-BAFF-A6E0-CFD3862C6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85DD-5D86-4044-B7B7-D41EC05AAE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652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66FA2-A5BA-5D67-C708-072CAA339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B86F47C-B202-FB8A-FC27-DCF0C1F35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C0E2-D5E0-4CB2-A2AF-5DF7FAF59DE4}" type="datetime1">
              <a:rPr lang="da-DK" smtClean="0"/>
              <a:t>31-03-2023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CB297B0-1D92-7CB9-E811-81203B639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7282EC4-A713-0C3B-0287-496B0463A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85DD-5D86-4044-B7B7-D41EC05AAE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8377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2434C90-ED7C-05FB-180F-70B362601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6BB1-9813-4664-9A80-19A46E4FB01B}" type="datetime1">
              <a:rPr lang="da-DK" smtClean="0"/>
              <a:t>31-03-2023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0474CC11-40B9-F1F2-F05A-59CB7C33C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A13F4995-4819-2643-6F28-C770BA419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85DD-5D86-4044-B7B7-D41EC05AAE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1158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390DA6-4481-21B5-DCD4-75A75B4E9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8414788-0CB2-6388-D042-D08E24254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69827CF-F7FC-B912-1645-A01BE72F17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BB0DC3C-0597-E913-6608-BFFF6E47F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7CC2-F79D-4162-BA87-10ECE736452C}" type="datetime1">
              <a:rPr lang="da-DK" smtClean="0"/>
              <a:t>31-03-2023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AED20C9-79E0-3222-7EB4-4637E9CD6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89CAAF9-01B6-9F70-0AA8-A39A74D4E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85DD-5D86-4044-B7B7-D41EC05AAE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074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B49333-9E79-775A-7DC2-04EBE04DF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D2B7D545-2FE0-27AD-9F61-D6E91C8860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89BA7FC-38B6-2BA1-1159-311412C97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75D1E09-A7F1-F7B9-AA38-A60F5FBC3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B486-D44E-41A8-AAE1-5FD82ED6BEDA}" type="datetime1">
              <a:rPr lang="da-DK" smtClean="0"/>
              <a:t>31-03-2023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6A71BD4-6F72-58B8-7009-5005CD800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41AA7A6-8B34-232E-B974-B99CE22A2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85DD-5D86-4044-B7B7-D41EC05AAE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346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7CCC0A0-0737-737B-EC95-22150CF0E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9A37B69-B022-8D40-837A-98CA72508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BBD89D7-B8F6-B03A-73EF-0BAA49A5E2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06780-2178-4097-95D0-7CB94F91AB92}" type="datetime1">
              <a:rPr lang="da-DK" smtClean="0"/>
              <a:t>31-03-2023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A13E23B-2171-87B7-6790-590336F5F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7396975-1A44-6932-1DEB-090EFD8FF5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B85DD-5D86-4044-B7B7-D41EC05AAE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618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greenpowerdenmark.dk/nyheder/vindmoeller-har-mere-halveret-varmeregningen-hvide-sande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greenpowerdenmark.dk/nyheder/vindmoeller-til-gavn-lokalsamfund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ergiwatch.dk/Energinyt/Renewables/article14124465.ece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energi.dk/nyheder/borgerenergifaellesskaber-nye-elev-klassen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a.ritzau.dk/pressemeddelelse/borgere-i-viuf-og-hastrup-i-kolding-og-vejle-kommune-viser-vejen-til-naeste-generations-solparker?publisherId=2354202&amp;releaseId=13654685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eroefonden.dk/" TargetMode="Externa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lede 15" descr="Et billede, der indeholder tekst, silhuet&#10;&#10;Automatisk genereret beskrivelse">
            <a:extLst>
              <a:ext uri="{FF2B5EF4-FFF2-40B4-BE49-F238E27FC236}">
                <a16:creationId xmlns:a16="http://schemas.microsoft.com/office/drawing/2014/main" id="{6E166F77-5A6D-44CF-B2C6-80BC89F420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2" y="-2581275"/>
            <a:ext cx="7101008" cy="9629376"/>
          </a:xfrm>
          <a:prstGeom prst="rect">
            <a:avLst/>
          </a:prstGeom>
        </p:spPr>
      </p:pic>
      <p:pic>
        <p:nvPicPr>
          <p:cNvPr id="18" name="Billede 17" descr="Et billede, der indeholder silhuet&#10;&#10;Automatisk genereret beskrivelse">
            <a:extLst>
              <a:ext uri="{FF2B5EF4-FFF2-40B4-BE49-F238E27FC236}">
                <a16:creationId xmlns:a16="http://schemas.microsoft.com/office/drawing/2014/main" id="{0CC6CE72-6C04-0DF9-55D7-227E481B97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367" y="-2239140"/>
            <a:ext cx="8623647" cy="11821150"/>
          </a:xfrm>
          <a:prstGeom prst="rect">
            <a:avLst/>
          </a:prstGeom>
        </p:spPr>
      </p:pic>
      <p:sp>
        <p:nvSpPr>
          <p:cNvPr id="21" name="Tekstfelt 20">
            <a:extLst>
              <a:ext uri="{FF2B5EF4-FFF2-40B4-BE49-F238E27FC236}">
                <a16:creationId xmlns:a16="http://schemas.microsoft.com/office/drawing/2014/main" id="{DBEDC6E1-A453-87DD-44F5-D428275DAE7E}"/>
              </a:ext>
            </a:extLst>
          </p:cNvPr>
          <p:cNvSpPr txBox="1"/>
          <p:nvPr/>
        </p:nvSpPr>
        <p:spPr>
          <a:xfrm>
            <a:off x="1794790" y="1751065"/>
            <a:ext cx="33623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da-DK" sz="6000" b="1" i="0" u="none" strike="noStrike" baseline="30000" dirty="0">
                <a:solidFill>
                  <a:schemeClr val="accent5"/>
                </a:solidFill>
                <a:latin typeface="Brandon Grotesque Bold" panose="020B0803020203060202" pitchFamily="34" charset="0"/>
              </a:rPr>
              <a:t>6 veje til lokalt </a:t>
            </a:r>
            <a:br>
              <a:rPr lang="da-DK" sz="6000" b="1" i="0" u="none" strike="noStrike" baseline="30000" dirty="0">
                <a:solidFill>
                  <a:schemeClr val="accent5"/>
                </a:solidFill>
                <a:latin typeface="Brandon Grotesque Bold" panose="020B0803020203060202" pitchFamily="34" charset="0"/>
              </a:rPr>
            </a:br>
            <a:r>
              <a:rPr lang="da-DK" sz="6000" b="1" i="0" u="none" strike="noStrike" baseline="30000" dirty="0">
                <a:solidFill>
                  <a:schemeClr val="accent5"/>
                </a:solidFill>
                <a:latin typeface="Brandon Grotesque Bold" panose="020B0803020203060202" pitchFamily="34" charset="0"/>
              </a:rPr>
              <a:t>udbytte af VE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B556C4A4-AD4A-9544-31E5-60CDF53EDFB9}"/>
              </a:ext>
            </a:extLst>
          </p:cNvPr>
          <p:cNvSpPr txBox="1"/>
          <p:nvPr/>
        </p:nvSpPr>
        <p:spPr>
          <a:xfrm>
            <a:off x="5086349" y="3346861"/>
            <a:ext cx="3362325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da-DK" sz="4000" b="1" i="0" u="none" strike="noStrike" baseline="30000" dirty="0">
                <a:solidFill>
                  <a:schemeClr val="bg1"/>
                </a:solidFill>
                <a:latin typeface="Brandon Grotesque Bold" panose="020B0803020203060202" pitchFamily="34" charset="0"/>
              </a:rPr>
              <a:t>Inspiration til</a:t>
            </a:r>
          </a:p>
          <a:p>
            <a:pPr marR="0" algn="ctr" rtl="0"/>
            <a:r>
              <a:rPr lang="da-DK" sz="4000" b="1" i="0" u="none" strike="noStrike" baseline="30000" dirty="0">
                <a:solidFill>
                  <a:schemeClr val="bg1"/>
                </a:solidFill>
                <a:latin typeface="Brandon Grotesque Bold" panose="020B0803020203060202" pitchFamily="34" charset="0"/>
              </a:rPr>
              <a:t>danske kommuner  </a:t>
            </a:r>
          </a:p>
        </p:txBody>
      </p:sp>
      <p:pic>
        <p:nvPicPr>
          <p:cNvPr id="24" name="Billede 23">
            <a:extLst>
              <a:ext uri="{FF2B5EF4-FFF2-40B4-BE49-F238E27FC236}">
                <a16:creationId xmlns:a16="http://schemas.microsoft.com/office/drawing/2014/main" id="{F0C89B5A-31E9-9F49-EE31-42FFDEE18A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50883"/>
            <a:ext cx="8584926" cy="6066545"/>
          </a:xfrm>
          <a:prstGeom prst="rect">
            <a:avLst/>
          </a:prstGeom>
        </p:spPr>
      </p:pic>
      <p:pic>
        <p:nvPicPr>
          <p:cNvPr id="26" name="Billede 25" descr="Et billede, der indeholder tekst, ur&#10;&#10;Automatisk genereret beskrivelse">
            <a:extLst>
              <a:ext uri="{FF2B5EF4-FFF2-40B4-BE49-F238E27FC236}">
                <a16:creationId xmlns:a16="http://schemas.microsoft.com/office/drawing/2014/main" id="{89EA8E83-21C4-1F37-5543-1D4DF796BB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299" y="-1267865"/>
            <a:ext cx="7365697" cy="10423391"/>
          </a:xfrm>
          <a:prstGeom prst="rect">
            <a:avLst/>
          </a:prstGeom>
        </p:spPr>
      </p:pic>
      <p:pic>
        <p:nvPicPr>
          <p:cNvPr id="28" name="Billede 27" descr="Et billede, der indeholder tekst, nattehimmel&#10;&#10;Automatisk genereret beskrivelse">
            <a:extLst>
              <a:ext uri="{FF2B5EF4-FFF2-40B4-BE49-F238E27FC236}">
                <a16:creationId xmlns:a16="http://schemas.microsoft.com/office/drawing/2014/main" id="{A31799B5-16F8-4EAF-70A6-23BD2B37ED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948" y="783799"/>
            <a:ext cx="7262509" cy="1027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975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Billede 20">
            <a:extLst>
              <a:ext uri="{FF2B5EF4-FFF2-40B4-BE49-F238E27FC236}">
                <a16:creationId xmlns:a16="http://schemas.microsoft.com/office/drawing/2014/main" id="{22A3DF5B-159B-A866-67A8-75D38D9E21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39" y="3763169"/>
            <a:ext cx="6594525" cy="4660026"/>
          </a:xfrm>
          <a:prstGeom prst="rect">
            <a:avLst/>
          </a:prstGeom>
        </p:spPr>
      </p:pic>
      <p:pic>
        <p:nvPicPr>
          <p:cNvPr id="4" name="Billede 3" descr="Et billede, der indeholder tekst, silhuet&#10;&#10;Automatisk genereret beskrivelse">
            <a:extLst>
              <a:ext uri="{FF2B5EF4-FFF2-40B4-BE49-F238E27FC236}">
                <a16:creationId xmlns:a16="http://schemas.microsoft.com/office/drawing/2014/main" id="{FC0D7763-7020-CA07-B2F1-972D23A6F5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6574" y="-1356436"/>
            <a:ext cx="3503157" cy="4957410"/>
          </a:xfrm>
          <a:prstGeom prst="rect">
            <a:avLst/>
          </a:prstGeom>
        </p:spPr>
      </p:pic>
      <p:sp>
        <p:nvSpPr>
          <p:cNvPr id="8" name="Rutediagram: Alternativ proces 7">
            <a:extLst>
              <a:ext uri="{FF2B5EF4-FFF2-40B4-BE49-F238E27FC236}">
                <a16:creationId xmlns:a16="http://schemas.microsoft.com/office/drawing/2014/main" id="{C04F8D15-5DEF-A315-2BDB-5E10DB216EA8}"/>
              </a:ext>
            </a:extLst>
          </p:cNvPr>
          <p:cNvSpPr/>
          <p:nvPr/>
        </p:nvSpPr>
        <p:spPr>
          <a:xfrm>
            <a:off x="477102" y="480909"/>
            <a:ext cx="7998387" cy="495741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6"/>
              </a:solidFill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3D4E1BC9-1C0E-CB8F-A8C3-A4EA51E00FF2}"/>
              </a:ext>
            </a:extLst>
          </p:cNvPr>
          <p:cNvSpPr txBox="1"/>
          <p:nvPr/>
        </p:nvSpPr>
        <p:spPr>
          <a:xfrm>
            <a:off x="1141444" y="932554"/>
            <a:ext cx="771330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2400" b="0" i="0" u="none" strike="noStrike" baseline="30000" dirty="0" err="1">
                <a:solidFill>
                  <a:srgbClr val="000000"/>
                </a:solidFill>
                <a:latin typeface="Brandon Grotesque Light" panose="020B0303020203060202" pitchFamily="34" charset="0"/>
              </a:rPr>
              <a:t>Vedvarende</a:t>
            </a:r>
            <a:r>
              <a:rPr lang="en-GB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 </a:t>
            </a:r>
            <a:r>
              <a:rPr lang="en-GB" sz="2400" b="0" i="0" u="none" strike="noStrike" baseline="30000" dirty="0" err="1">
                <a:solidFill>
                  <a:srgbClr val="000000"/>
                </a:solidFill>
                <a:latin typeface="Brandon Grotesque Light" panose="020B0303020203060202" pitchFamily="34" charset="0"/>
              </a:rPr>
              <a:t>energi</a:t>
            </a:r>
            <a:r>
              <a:rPr lang="en-GB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 er </a:t>
            </a:r>
            <a:r>
              <a:rPr lang="en-GB" sz="2400" b="0" i="0" u="none" strike="noStrike" baseline="30000" dirty="0" err="1">
                <a:solidFill>
                  <a:srgbClr val="000000"/>
                </a:solidFill>
                <a:latin typeface="Brandon Grotesque Light" panose="020B0303020203060202" pitchFamily="34" charset="0"/>
              </a:rPr>
              <a:t>kommet</a:t>
            </a:r>
            <a:r>
              <a:rPr lang="en-GB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 for at </a:t>
            </a:r>
            <a:r>
              <a:rPr lang="en-GB" sz="2400" b="0" i="0" u="none" strike="noStrike" baseline="30000" dirty="0" err="1">
                <a:solidFill>
                  <a:srgbClr val="000000"/>
                </a:solidFill>
                <a:latin typeface="Brandon Grotesque Light" panose="020B0303020203060202" pitchFamily="34" charset="0"/>
              </a:rPr>
              <a:t>blive</a:t>
            </a:r>
            <a:r>
              <a:rPr lang="en-GB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 – det er jo </a:t>
            </a:r>
            <a:r>
              <a:rPr lang="en-GB" sz="2400" b="0" i="0" u="none" strike="noStrike" baseline="30000" dirty="0" err="1">
                <a:solidFill>
                  <a:srgbClr val="000000"/>
                </a:solidFill>
                <a:latin typeface="Brandon Grotesque Light" panose="020B0303020203060202" pitchFamily="34" charset="0"/>
              </a:rPr>
              <a:t>vedvarende</a:t>
            </a:r>
            <a:r>
              <a:rPr lang="en-GB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 </a:t>
            </a:r>
            <a:r>
              <a:rPr lang="en-GB" sz="2400" b="0" i="0" u="none" strike="noStrike" baseline="30000" dirty="0">
                <a:solidFill>
                  <a:srgbClr val="000000"/>
                </a:solidFill>
                <a:latin typeface="EmojiOneColor"/>
              </a:rPr>
              <a:t>☺</a:t>
            </a:r>
            <a:endParaRPr lang="en-GB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Det skal udbygges kraftigt i de kommende år. Det gælder både vindmøller,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solceller og biogas.</a:t>
            </a:r>
            <a:endParaRPr lang="en-GB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EmojiOneColor"/>
              </a:rPr>
              <a:t>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For alle kommuner er det et krav, at projekter med vedvarende energi giver udbytte i lokalsamfundet. En stor del af den økonomiske gevinst skal blive i lokal­området,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og borgerne skal inddrages aktivt i planlægningen.</a:t>
            </a:r>
            <a:endParaRPr lang="en-GB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EmojiOneColor"/>
              </a:rPr>
              <a:t>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På en </a:t>
            </a:r>
            <a:r>
              <a:rPr lang="da-DK" sz="2400" b="0" i="0" u="none" strike="noStrike" baseline="30000" dirty="0" err="1">
                <a:solidFill>
                  <a:srgbClr val="000000"/>
                </a:solidFill>
                <a:latin typeface="Brandon Grotesque Light" panose="020B0303020203060202" pitchFamily="34" charset="0"/>
              </a:rPr>
              <a:t>vidensdag</a:t>
            </a:r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 i Middelfart den 15. marts 2023 drøftede 120 medarbejdere fra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kommuner, regioner og grønne virksomheder, hvordan kommunerne bedst muligt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sikrer lokalt udbytte af vedvarende energi.</a:t>
            </a:r>
          </a:p>
          <a:p>
            <a:pPr marR="0" algn="l" rtl="0"/>
            <a:endParaRPr lang="en-GB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Målet var at lave denne lille publikation, som i kort form beskriver seks veje til at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sikre højt lokalt udbytte af vedvarende energi.</a:t>
            </a:r>
          </a:p>
          <a:p>
            <a:pPr marR="0" algn="l" rtl="0"/>
            <a:endParaRPr lang="en-GB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en-GB" sz="2400" b="0" i="0" u="none" strike="noStrike" baseline="30000" dirty="0" err="1">
                <a:solidFill>
                  <a:srgbClr val="000000"/>
                </a:solidFill>
                <a:latin typeface="Brandon Grotesque Light" panose="020B0303020203060202" pitchFamily="34" charset="0"/>
              </a:rPr>
              <a:t>Forslagene</a:t>
            </a:r>
            <a:r>
              <a:rPr lang="en-GB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 </a:t>
            </a:r>
            <a:r>
              <a:rPr lang="en-GB" sz="2400" b="0" i="0" u="none" strike="noStrike" baseline="30000" dirty="0" err="1">
                <a:solidFill>
                  <a:srgbClr val="000000"/>
                </a:solidFill>
                <a:latin typeface="Brandon Grotesque Light" panose="020B0303020203060202" pitchFamily="34" charset="0"/>
              </a:rPr>
              <a:t>kan</a:t>
            </a:r>
            <a:r>
              <a:rPr lang="en-GB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 </a:t>
            </a:r>
            <a:r>
              <a:rPr lang="en-GB" sz="2400" b="0" i="0" u="none" strike="noStrike" baseline="30000" dirty="0" err="1">
                <a:solidFill>
                  <a:srgbClr val="000000"/>
                </a:solidFill>
                <a:latin typeface="Brandon Grotesque Light" panose="020B0303020203060202" pitchFamily="34" charset="0"/>
              </a:rPr>
              <a:t>kombineres</a:t>
            </a:r>
            <a:r>
              <a:rPr lang="en-GB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 </a:t>
            </a:r>
            <a:r>
              <a:rPr lang="en-GB" sz="2400" b="0" i="0" u="none" strike="noStrike" baseline="30000" dirty="0" err="1">
                <a:solidFill>
                  <a:srgbClr val="000000"/>
                </a:solidFill>
                <a:latin typeface="Brandon Grotesque Light" panose="020B0303020203060202" pitchFamily="34" charset="0"/>
              </a:rPr>
              <a:t>i</a:t>
            </a:r>
            <a:r>
              <a:rPr lang="en-GB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 </a:t>
            </a:r>
            <a:r>
              <a:rPr lang="en-GB" sz="2400" b="0" i="0" u="none" strike="noStrike" baseline="30000" dirty="0" err="1">
                <a:solidFill>
                  <a:srgbClr val="000000"/>
                </a:solidFill>
                <a:latin typeface="Brandon Grotesque Light" panose="020B0303020203060202" pitchFamily="34" charset="0"/>
              </a:rPr>
              <a:t>respekt</a:t>
            </a:r>
            <a:r>
              <a:rPr lang="en-GB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 for de </a:t>
            </a:r>
            <a:r>
              <a:rPr lang="en-GB" sz="2400" b="0" i="0" u="none" strike="noStrike" baseline="30000" dirty="0" err="1">
                <a:solidFill>
                  <a:srgbClr val="000000"/>
                </a:solidFill>
                <a:latin typeface="Brandon Grotesque Light" panose="020B0303020203060202" pitchFamily="34" charset="0"/>
              </a:rPr>
              <a:t>lokale</a:t>
            </a:r>
            <a:r>
              <a:rPr lang="en-GB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 forhold og det </a:t>
            </a:r>
            <a:r>
              <a:rPr lang="en-GB" sz="2400" b="0" i="0" u="none" strike="noStrike" baseline="30000" dirty="0" err="1">
                <a:solidFill>
                  <a:srgbClr val="000000"/>
                </a:solidFill>
                <a:latin typeface="Brandon Grotesque Light" panose="020B0303020203060202" pitchFamily="34" charset="0"/>
              </a:rPr>
              <a:t>enkelte</a:t>
            </a:r>
            <a:r>
              <a:rPr lang="en-GB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 </a:t>
            </a:r>
            <a:r>
              <a:rPr lang="en-GB" sz="2400" b="0" i="0" u="none" strike="noStrike" baseline="30000" dirty="0" err="1">
                <a:solidFill>
                  <a:srgbClr val="000000"/>
                </a:solidFill>
                <a:latin typeface="Brandon Grotesque Light" panose="020B0303020203060202" pitchFamily="34" charset="0"/>
              </a:rPr>
              <a:t>projekts</a:t>
            </a:r>
            <a:r>
              <a:rPr lang="en-GB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 </a:t>
            </a:r>
            <a:r>
              <a:rPr lang="en-GB" sz="2400" b="0" i="0" u="none" strike="noStrike" baseline="30000" dirty="0" err="1">
                <a:solidFill>
                  <a:srgbClr val="000000"/>
                </a:solidFill>
                <a:latin typeface="Brandon Grotesque Light" panose="020B0303020203060202" pitchFamily="34" charset="0"/>
              </a:rPr>
              <a:t>karakter</a:t>
            </a:r>
            <a:r>
              <a:rPr lang="en-GB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.</a:t>
            </a:r>
            <a:endParaRPr lang="da-DK" sz="2400" dirty="0">
              <a:solidFill>
                <a:schemeClr val="bg1"/>
              </a:solidFill>
            </a:endParaRP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D23504BE-100E-481B-7FC4-4E214B05B537}"/>
              </a:ext>
            </a:extLst>
          </p:cNvPr>
          <p:cNvSpPr txBox="1"/>
          <p:nvPr/>
        </p:nvSpPr>
        <p:spPr>
          <a:xfrm>
            <a:off x="1141444" y="5648447"/>
            <a:ext cx="336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da-DK" sz="1800" b="0" i="1" u="none" strike="noStrike" baseline="30000" dirty="0">
                <a:solidFill>
                  <a:schemeClr val="bg1"/>
                </a:solidFill>
                <a:latin typeface="Brandon Grotesque Light" panose="020B0303020203060202" pitchFamily="34" charset="0"/>
              </a:rPr>
              <a:t>Materialet er udarbejdet af </a:t>
            </a:r>
            <a:r>
              <a:rPr lang="da-DK" sz="1800" b="0" i="1" u="none" strike="noStrike" baseline="30000" dirty="0" err="1">
                <a:solidFill>
                  <a:schemeClr val="bg1"/>
                </a:solidFill>
                <a:latin typeface="Brandon Grotesque Light" panose="020B0303020203060202" pitchFamily="34" charset="0"/>
              </a:rPr>
              <a:t>vidensdagens</a:t>
            </a:r>
            <a:r>
              <a:rPr lang="da-DK" sz="1800" b="0" i="1" u="none" strike="noStrike" baseline="30000" dirty="0">
                <a:solidFill>
                  <a:schemeClr val="bg1"/>
                </a:solidFill>
                <a:latin typeface="Brandon Grotesque Light" panose="020B0303020203060202" pitchFamily="34" charset="0"/>
              </a:rPr>
              <a:t> arrangører:</a:t>
            </a:r>
          </a:p>
        </p:txBody>
      </p:sp>
      <p:pic>
        <p:nvPicPr>
          <p:cNvPr id="23" name="Billede 22" descr="Et billede, der indeholder tekst, ur&#10;&#10;Automatisk genereret beskrivelse">
            <a:extLst>
              <a:ext uri="{FF2B5EF4-FFF2-40B4-BE49-F238E27FC236}">
                <a16:creationId xmlns:a16="http://schemas.microsoft.com/office/drawing/2014/main" id="{73F09F9F-90C8-012B-5DA7-41C598D697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584" y="764657"/>
            <a:ext cx="5530935" cy="7826971"/>
          </a:xfrm>
          <a:prstGeom prst="rect">
            <a:avLst/>
          </a:prstGeom>
        </p:spPr>
      </p:pic>
      <p:pic>
        <p:nvPicPr>
          <p:cNvPr id="7" name="Billede 6" descr="Et billede, der indeholder silhuet&#10;&#10;Automatisk genereret beskrivelse">
            <a:extLst>
              <a:ext uri="{FF2B5EF4-FFF2-40B4-BE49-F238E27FC236}">
                <a16:creationId xmlns:a16="http://schemas.microsoft.com/office/drawing/2014/main" id="{1DAF79C9-DE5C-75BD-EE1E-AA24BBBF78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7541" y="-1120073"/>
            <a:ext cx="4426528" cy="6264096"/>
          </a:xfrm>
          <a:prstGeom prst="rect">
            <a:avLst/>
          </a:prstGeom>
        </p:spPr>
      </p:pic>
      <p:pic>
        <p:nvPicPr>
          <p:cNvPr id="25" name="Billede 24" descr="Et billede, der indeholder tekst, nattehimmel&#10;&#10;Automatisk genereret beskrivelse">
            <a:extLst>
              <a:ext uri="{FF2B5EF4-FFF2-40B4-BE49-F238E27FC236}">
                <a16:creationId xmlns:a16="http://schemas.microsoft.com/office/drawing/2014/main" id="{350B333F-387B-5505-E18F-8FBC4F1A71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984" y="2792377"/>
            <a:ext cx="4846211" cy="6858000"/>
          </a:xfrm>
          <a:prstGeom prst="rect">
            <a:avLst/>
          </a:prstGeom>
        </p:spPr>
      </p:pic>
      <p:pic>
        <p:nvPicPr>
          <p:cNvPr id="27" name="Billede 26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544A808A-C03B-8E11-D8BF-6E44142E4892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11" t="45953" r="47140" b="45333"/>
          <a:stretch/>
        </p:blipFill>
        <p:spPr>
          <a:xfrm>
            <a:off x="606489" y="764657"/>
            <a:ext cx="540000" cy="532094"/>
          </a:xfrm>
          <a:prstGeom prst="rect">
            <a:avLst/>
          </a:prstGeom>
        </p:spPr>
      </p:pic>
      <p:pic>
        <p:nvPicPr>
          <p:cNvPr id="33" name="Billede 32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6CF122A9-B836-B611-07A9-C01B156759F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11" t="45953" r="47140" b="45333"/>
          <a:stretch/>
        </p:blipFill>
        <p:spPr>
          <a:xfrm>
            <a:off x="606489" y="1718085"/>
            <a:ext cx="540000" cy="532094"/>
          </a:xfrm>
          <a:prstGeom prst="rect">
            <a:avLst/>
          </a:prstGeom>
        </p:spPr>
      </p:pic>
      <p:pic>
        <p:nvPicPr>
          <p:cNvPr id="34" name="Billede 33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FCE74788-B8D5-DD01-2C2E-C5C51BAB4880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11" t="45953" r="47140" b="45333"/>
          <a:stretch/>
        </p:blipFill>
        <p:spPr>
          <a:xfrm>
            <a:off x="606489" y="2686806"/>
            <a:ext cx="540000" cy="532094"/>
          </a:xfrm>
          <a:prstGeom prst="rect">
            <a:avLst/>
          </a:prstGeom>
        </p:spPr>
      </p:pic>
      <p:pic>
        <p:nvPicPr>
          <p:cNvPr id="35" name="Billede 34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7D91249E-C023-CB3B-2C42-C2BF1582419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11" t="45953" r="47140" b="45333"/>
          <a:stretch/>
        </p:blipFill>
        <p:spPr>
          <a:xfrm>
            <a:off x="606489" y="3709847"/>
            <a:ext cx="540000" cy="532094"/>
          </a:xfrm>
          <a:prstGeom prst="rect">
            <a:avLst/>
          </a:prstGeom>
        </p:spPr>
      </p:pic>
      <p:pic>
        <p:nvPicPr>
          <p:cNvPr id="36" name="Billede 35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05E2DDA8-79D2-992D-6976-8FF2DAC931F0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11" t="45953" r="47140" b="45333"/>
          <a:stretch/>
        </p:blipFill>
        <p:spPr>
          <a:xfrm>
            <a:off x="606489" y="4497499"/>
            <a:ext cx="540000" cy="53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617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 descr="Et billede, der indeholder tekst, silhuet&#10;&#10;Automatisk genereret beskrivelse">
            <a:extLst>
              <a:ext uri="{FF2B5EF4-FFF2-40B4-BE49-F238E27FC236}">
                <a16:creationId xmlns:a16="http://schemas.microsoft.com/office/drawing/2014/main" id="{2F5A1EB8-B446-77B1-CCC5-8697AB28B7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163" y="-967049"/>
            <a:ext cx="3503157" cy="495741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F59507EC-B2E6-6892-8B08-A7CA021AE3BD}"/>
              </a:ext>
            </a:extLst>
          </p:cNvPr>
          <p:cNvSpPr txBox="1"/>
          <p:nvPr/>
        </p:nvSpPr>
        <p:spPr>
          <a:xfrm>
            <a:off x="1042841" y="1419016"/>
            <a:ext cx="3115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en-GB" sz="3600" b="1" i="0" u="none" strike="noStrike" baseline="30000" dirty="0">
                <a:solidFill>
                  <a:srgbClr val="3FA535"/>
                </a:solidFill>
                <a:latin typeface="Brandon Grotesque Bold" panose="020B0803020203060202" pitchFamily="34" charset="0"/>
              </a:rPr>
              <a:t>FORSYNINGER</a:t>
            </a:r>
          </a:p>
        </p:txBody>
      </p:sp>
      <p:pic>
        <p:nvPicPr>
          <p:cNvPr id="2" name="Billede 1" descr="Et billede, der indeholder silhuet&#10;&#10;Automatisk genereret beskrivelse">
            <a:extLst>
              <a:ext uri="{FF2B5EF4-FFF2-40B4-BE49-F238E27FC236}">
                <a16:creationId xmlns:a16="http://schemas.microsoft.com/office/drawing/2014/main" id="{3D95DE4C-69FD-8987-B243-7E9D6ACB3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5432" y="-2083531"/>
            <a:ext cx="4426528" cy="6264096"/>
          </a:xfrm>
          <a:prstGeom prst="rect">
            <a:avLst/>
          </a:prstGeom>
        </p:spPr>
      </p:pic>
      <p:pic>
        <p:nvPicPr>
          <p:cNvPr id="7" name="Billede 6" descr="Et billede, der indeholder logo&#10;&#10;Automatisk genereret beskrivelse">
            <a:extLst>
              <a:ext uri="{FF2B5EF4-FFF2-40B4-BE49-F238E27FC236}">
                <a16:creationId xmlns:a16="http://schemas.microsoft.com/office/drawing/2014/main" id="{7FE2C743-CEE2-F36E-49C3-7A67D34110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193" y="-1623622"/>
            <a:ext cx="9704935" cy="6858000"/>
          </a:xfrm>
          <a:prstGeom prst="rect">
            <a:avLst/>
          </a:prstGeom>
        </p:spPr>
      </p:pic>
      <p:sp>
        <p:nvSpPr>
          <p:cNvPr id="8" name="Rutediagram: Alternativ proces 7">
            <a:extLst>
              <a:ext uri="{FF2B5EF4-FFF2-40B4-BE49-F238E27FC236}">
                <a16:creationId xmlns:a16="http://schemas.microsoft.com/office/drawing/2014/main" id="{0F2AF705-D319-BA2D-04C3-918E97C775B0}"/>
              </a:ext>
            </a:extLst>
          </p:cNvPr>
          <p:cNvSpPr/>
          <p:nvPr/>
        </p:nvSpPr>
        <p:spPr>
          <a:xfrm>
            <a:off x="2149331" y="3023852"/>
            <a:ext cx="7701599" cy="3542778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1F48183C-547C-A1B3-754B-EDDB81CEBBD4}"/>
              </a:ext>
            </a:extLst>
          </p:cNvPr>
          <p:cNvSpPr txBox="1"/>
          <p:nvPr/>
        </p:nvSpPr>
        <p:spPr>
          <a:xfrm>
            <a:off x="2759353" y="3385699"/>
            <a:ext cx="865440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Kommunen kan opfordre sit eget forsyningsselskab til at opføre og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drive VE-anlæg – gerne sammen med  udviklere, andre forsynings­selskaber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og/eller virksomheder.</a:t>
            </a:r>
          </a:p>
          <a:p>
            <a:pPr marR="0" algn="l" rtl="0"/>
            <a:endParaRPr lang="da-DK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Forsyningsselskaber har kompetencen og erfaringen med at drive tekniske anlæg.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Alle værdier bliver i kommunen og et eventuelt overskud tilfalder de lokale forbrugere.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Kommunen og forsyningsselskabet kan sammen inddrage borgerne og sikre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sammenhæng til kommunens DK2020 plan.</a:t>
            </a:r>
          </a:p>
          <a:p>
            <a:pPr marR="0" algn="l" rtl="0"/>
            <a:endParaRPr lang="da-DK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Hvis flere forsyningsselskaber arbejder sammen, kan den vedvarende energi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udnyttes på tværs, for eksempel ved at strøm fra vindmøller eller solceller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udnyttes i varmeforsyningen.</a:t>
            </a:r>
          </a:p>
        </p:txBody>
      </p:sp>
      <p:pic>
        <p:nvPicPr>
          <p:cNvPr id="11" name="Billede 10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E54F50D5-26F6-5D53-EAFD-32B0ADE1FD9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64" t="45813" r="47139" b="45743"/>
          <a:stretch/>
        </p:blipFill>
        <p:spPr>
          <a:xfrm>
            <a:off x="2298732" y="3175969"/>
            <a:ext cx="543209" cy="579102"/>
          </a:xfrm>
          <a:prstGeom prst="rect">
            <a:avLst/>
          </a:prstGeom>
        </p:spPr>
      </p:pic>
      <p:pic>
        <p:nvPicPr>
          <p:cNvPr id="12" name="Billede 11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A312CD59-BF6A-EC6D-3DCF-A1840BB9B65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64" t="45813" r="47139" b="45743"/>
          <a:stretch/>
        </p:blipFill>
        <p:spPr>
          <a:xfrm>
            <a:off x="2298732" y="4188663"/>
            <a:ext cx="543209" cy="579102"/>
          </a:xfrm>
          <a:prstGeom prst="rect">
            <a:avLst/>
          </a:prstGeom>
        </p:spPr>
      </p:pic>
      <p:pic>
        <p:nvPicPr>
          <p:cNvPr id="13" name="Billede 12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B3BD9734-F75D-8D64-7E9B-7B9F6404873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64" t="45813" r="47139" b="45743"/>
          <a:stretch/>
        </p:blipFill>
        <p:spPr>
          <a:xfrm>
            <a:off x="2298732" y="5401828"/>
            <a:ext cx="543209" cy="579102"/>
          </a:xfrm>
          <a:prstGeom prst="rect">
            <a:avLst/>
          </a:prstGeom>
        </p:spPr>
      </p:pic>
      <p:sp>
        <p:nvSpPr>
          <p:cNvPr id="4" name="Rutediagram: Alternativ proces 3">
            <a:extLst>
              <a:ext uri="{FF2B5EF4-FFF2-40B4-BE49-F238E27FC236}">
                <a16:creationId xmlns:a16="http://schemas.microsoft.com/office/drawing/2014/main" id="{9DCAC561-D40C-EC2E-8AEF-DACA51DDC03F}"/>
              </a:ext>
            </a:extLst>
          </p:cNvPr>
          <p:cNvSpPr/>
          <p:nvPr/>
        </p:nvSpPr>
        <p:spPr>
          <a:xfrm>
            <a:off x="4764231" y="2331886"/>
            <a:ext cx="2564806" cy="530179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35B13DAC-8526-A4F0-FDE6-D39A108A731C}"/>
              </a:ext>
            </a:extLst>
          </p:cNvPr>
          <p:cNvSpPr txBox="1"/>
          <p:nvPr/>
        </p:nvSpPr>
        <p:spPr>
          <a:xfrm>
            <a:off x="4791504" y="2426910"/>
            <a:ext cx="252984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0" i="0" u="none" strike="noStrike" baseline="30000" dirty="0">
                <a:solidFill>
                  <a:schemeClr val="accent6"/>
                </a:solidFill>
                <a:latin typeface="Brandon Grotesque Medium" panose="020B0603020203060202" pitchFamily="34" charset="0"/>
              </a:rPr>
              <a:t>Case: </a:t>
            </a:r>
            <a:r>
              <a:rPr lang="da-DK" sz="1800" b="0" i="0" u="none" strike="noStrike" baseline="30000" dirty="0">
                <a:solidFill>
                  <a:schemeClr val="accent6"/>
                </a:solidFill>
                <a:latin typeface="Brandon Grotesque Medium" panose="020B0603020203060202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Vindmøller har mere end halveret varmeregningen i Hvide Sande</a:t>
            </a:r>
            <a:endParaRPr lang="da-DK" sz="1800" b="0" i="0" u="none" strike="noStrike" baseline="30000" dirty="0">
              <a:solidFill>
                <a:schemeClr val="accent6"/>
              </a:solidFill>
              <a:latin typeface="Brandon Grotesque Medium" panose="020B0603020203060202" pitchFamily="34" charset="0"/>
            </a:endParaRPr>
          </a:p>
          <a:p>
            <a:endParaRPr lang="da-D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382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 descr="Et billede, der indeholder tekst, silhuet&#10;&#10;Automatisk genereret beskrivelse">
            <a:extLst>
              <a:ext uri="{FF2B5EF4-FFF2-40B4-BE49-F238E27FC236}">
                <a16:creationId xmlns:a16="http://schemas.microsoft.com/office/drawing/2014/main" id="{48040093-08BB-5AC2-CA60-41AF1DE0E8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90" y="-867454"/>
            <a:ext cx="3503157" cy="4957410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6EA223B1-D486-F415-390A-4D46ED90D84D}"/>
              </a:ext>
            </a:extLst>
          </p:cNvPr>
          <p:cNvSpPr txBox="1"/>
          <p:nvPr/>
        </p:nvSpPr>
        <p:spPr>
          <a:xfrm>
            <a:off x="807468" y="1518611"/>
            <a:ext cx="3115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en-GB" sz="3600" b="1" i="0" u="none" strike="noStrike" baseline="30000" dirty="0">
                <a:solidFill>
                  <a:srgbClr val="3FA535"/>
                </a:solidFill>
                <a:latin typeface="Brandon Grotesque Bold" panose="020B0803020203060202" pitchFamily="34" charset="0"/>
              </a:rPr>
              <a:t>ØRE-TILSKUD</a:t>
            </a:r>
          </a:p>
        </p:txBody>
      </p:sp>
      <p:pic>
        <p:nvPicPr>
          <p:cNvPr id="13" name="Billede 12" descr="Et billede, der indeholder silhuet&#10;&#10;Automatisk genereret beskrivelse">
            <a:extLst>
              <a:ext uri="{FF2B5EF4-FFF2-40B4-BE49-F238E27FC236}">
                <a16:creationId xmlns:a16="http://schemas.microsoft.com/office/drawing/2014/main" id="{0DC69660-6916-1781-4B24-5B79F5864E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059" y="-1983936"/>
            <a:ext cx="4426528" cy="6264096"/>
          </a:xfrm>
          <a:prstGeom prst="rect">
            <a:avLst/>
          </a:prstGeom>
        </p:spPr>
      </p:pic>
      <p:sp>
        <p:nvSpPr>
          <p:cNvPr id="15" name="Rutediagram: Alternativ proces 14">
            <a:extLst>
              <a:ext uri="{FF2B5EF4-FFF2-40B4-BE49-F238E27FC236}">
                <a16:creationId xmlns:a16="http://schemas.microsoft.com/office/drawing/2014/main" id="{1DEAB1CE-EACE-91E8-DE24-0C28BC46BBFD}"/>
              </a:ext>
            </a:extLst>
          </p:cNvPr>
          <p:cNvSpPr/>
          <p:nvPr/>
        </p:nvSpPr>
        <p:spPr>
          <a:xfrm>
            <a:off x="2067641" y="3123447"/>
            <a:ext cx="8006128" cy="30622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187A55E-8716-2A2C-FCA4-7E83ABF399A2}"/>
              </a:ext>
            </a:extLst>
          </p:cNvPr>
          <p:cNvSpPr txBox="1"/>
          <p:nvPr/>
        </p:nvSpPr>
        <p:spPr>
          <a:xfrm>
            <a:off x="2677662" y="3485294"/>
            <a:ext cx="86544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Kommunen opfordrer udviklere af projekter med vedvarende energi til at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yde et tilskud pr. kilowatt time produceret energi til lokalsamfundet.</a:t>
            </a:r>
          </a:p>
          <a:p>
            <a:pPr marR="0" algn="l" rtl="0"/>
            <a:endParaRPr lang="da-DK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Pengene går til udvikling af det område, der ligger inden for en aftalt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afstand fra energi­anlægget. Det kan være til lokale udviklingsprojekter,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naturprojekter, cykelstier eller andre almennyttige formål.</a:t>
            </a:r>
          </a:p>
          <a:p>
            <a:pPr marR="0" algn="l" rtl="0"/>
            <a:endParaRPr lang="da-DK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Løsningen fungerer bedst, hvis der er en lokal forening, som påtager sig opgaven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med at forhandle med udvikleren og senere administrere pengene. Jo større opbakning,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foreningen har – jo større gennemslagskraft vil den kunne få i forhold til udvikleren.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C24FD571-07B8-8E83-B092-B728586333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648" y="-1536717"/>
            <a:ext cx="9704935" cy="6858000"/>
          </a:xfrm>
          <a:prstGeom prst="rect">
            <a:avLst/>
          </a:prstGeom>
        </p:spPr>
      </p:pic>
      <p:pic>
        <p:nvPicPr>
          <p:cNvPr id="23" name="Billede 22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A9B96446-1C57-D389-1FFD-286FA8EBD1E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51" t="45544" r="46859" b="46007"/>
          <a:stretch/>
        </p:blipFill>
        <p:spPr>
          <a:xfrm>
            <a:off x="2118033" y="3270662"/>
            <a:ext cx="688063" cy="579421"/>
          </a:xfrm>
          <a:prstGeom prst="rect">
            <a:avLst/>
          </a:prstGeom>
        </p:spPr>
      </p:pic>
      <p:pic>
        <p:nvPicPr>
          <p:cNvPr id="24" name="Billede 23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2607073C-4742-4457-1CA1-ED8438A5D50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51" t="45544" r="46859" b="46007"/>
          <a:stretch/>
        </p:blipFill>
        <p:spPr>
          <a:xfrm>
            <a:off x="2118033" y="3994939"/>
            <a:ext cx="688063" cy="579421"/>
          </a:xfrm>
          <a:prstGeom prst="rect">
            <a:avLst/>
          </a:prstGeom>
        </p:spPr>
      </p:pic>
      <p:pic>
        <p:nvPicPr>
          <p:cNvPr id="25" name="Billede 24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094036E5-1F3D-94C5-3B77-8960E004D35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51" t="45544" r="46859" b="46007"/>
          <a:stretch/>
        </p:blipFill>
        <p:spPr>
          <a:xfrm>
            <a:off x="2118033" y="4988157"/>
            <a:ext cx="688063" cy="579421"/>
          </a:xfrm>
          <a:prstGeom prst="rect">
            <a:avLst/>
          </a:prstGeom>
        </p:spPr>
      </p:pic>
      <p:sp>
        <p:nvSpPr>
          <p:cNvPr id="2" name="Rutediagram: Alternativ proces 1">
            <a:extLst>
              <a:ext uri="{FF2B5EF4-FFF2-40B4-BE49-F238E27FC236}">
                <a16:creationId xmlns:a16="http://schemas.microsoft.com/office/drawing/2014/main" id="{F4847FEC-F782-17AE-D183-D8A6DC873676}"/>
              </a:ext>
            </a:extLst>
          </p:cNvPr>
          <p:cNvSpPr/>
          <p:nvPr/>
        </p:nvSpPr>
        <p:spPr>
          <a:xfrm>
            <a:off x="4382048" y="2381498"/>
            <a:ext cx="2221991" cy="581118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C2C97949-AA92-BAC2-992F-AA186E7F74CD}"/>
              </a:ext>
            </a:extLst>
          </p:cNvPr>
          <p:cNvSpPr txBox="1"/>
          <p:nvPr/>
        </p:nvSpPr>
        <p:spPr>
          <a:xfrm>
            <a:off x="4423031" y="2536854"/>
            <a:ext cx="218100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0" i="0" u="none" strike="noStrike" baseline="30000" dirty="0">
                <a:solidFill>
                  <a:schemeClr val="accent6"/>
                </a:solidFill>
                <a:latin typeface="Brandon Grotesque Medium" panose="020B0603020203060202" pitchFamily="34" charset="0"/>
              </a:rPr>
              <a:t>Case: </a:t>
            </a:r>
            <a:r>
              <a:rPr lang="da-DK" sz="1800" b="0" i="0" u="none" strike="noStrike" baseline="30000" dirty="0">
                <a:solidFill>
                  <a:schemeClr val="accent6"/>
                </a:solidFill>
                <a:latin typeface="Brandon Grotesque Medium" panose="020B0603020203060202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Thorup-Sletten Vindmøller til gavn for lokalsamfund</a:t>
            </a:r>
            <a:endParaRPr lang="da-DK" sz="1800" b="0" i="0" u="none" strike="noStrike" baseline="30000" dirty="0">
              <a:solidFill>
                <a:schemeClr val="accent6"/>
              </a:solidFill>
              <a:latin typeface="Brandon Grotesque Medium" panose="020B0603020203060202" pitchFamily="34" charset="0"/>
            </a:endParaRPr>
          </a:p>
          <a:p>
            <a:endParaRPr lang="da-D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77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Et billede, der indeholder tekst, silhuet&#10;&#10;Automatisk genereret beskrivelse">
            <a:extLst>
              <a:ext uri="{FF2B5EF4-FFF2-40B4-BE49-F238E27FC236}">
                <a16:creationId xmlns:a16="http://schemas.microsoft.com/office/drawing/2014/main" id="{D90C0145-2625-00AF-0A68-0DA7273A7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90" y="-867454"/>
            <a:ext cx="3503157" cy="4957410"/>
          </a:xfrm>
          <a:prstGeom prst="rect">
            <a:avLst/>
          </a:prstGeo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E4F43998-1697-F9FE-3960-23554DC8026D}"/>
              </a:ext>
            </a:extLst>
          </p:cNvPr>
          <p:cNvSpPr txBox="1"/>
          <p:nvPr/>
        </p:nvSpPr>
        <p:spPr>
          <a:xfrm>
            <a:off x="807468" y="1518611"/>
            <a:ext cx="3115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en-GB" sz="3600" b="1" i="0" u="none" strike="noStrike" baseline="30000" dirty="0">
                <a:solidFill>
                  <a:srgbClr val="3FA535"/>
                </a:solidFill>
                <a:latin typeface="Brandon Grotesque Bold" panose="020B0803020203060202" pitchFamily="34" charset="0"/>
              </a:rPr>
              <a:t>KØBERET</a:t>
            </a:r>
          </a:p>
        </p:txBody>
      </p:sp>
      <p:pic>
        <p:nvPicPr>
          <p:cNvPr id="4" name="Billede 3" descr="Et billede, der indeholder silhuet&#10;&#10;Automatisk genereret beskrivelse">
            <a:extLst>
              <a:ext uri="{FF2B5EF4-FFF2-40B4-BE49-F238E27FC236}">
                <a16:creationId xmlns:a16="http://schemas.microsoft.com/office/drawing/2014/main" id="{997F2924-8BC9-EEF0-41A6-7390B5EBE5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059" y="-1983936"/>
            <a:ext cx="4426528" cy="6264096"/>
          </a:xfrm>
          <a:prstGeom prst="rect">
            <a:avLst/>
          </a:prstGeom>
        </p:spPr>
      </p:pic>
      <p:sp>
        <p:nvSpPr>
          <p:cNvPr id="5" name="Rutediagram: Alternativ proces 4">
            <a:extLst>
              <a:ext uri="{FF2B5EF4-FFF2-40B4-BE49-F238E27FC236}">
                <a16:creationId xmlns:a16="http://schemas.microsoft.com/office/drawing/2014/main" id="{D4D3045E-B7CA-5DA5-88CC-2F4B30FA422C}"/>
              </a:ext>
            </a:extLst>
          </p:cNvPr>
          <p:cNvSpPr/>
          <p:nvPr/>
        </p:nvSpPr>
        <p:spPr>
          <a:xfrm>
            <a:off x="2152162" y="2697931"/>
            <a:ext cx="7921604" cy="4056335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5E4E9F48-3ACA-BCA2-A477-43E0D143527C}"/>
              </a:ext>
            </a:extLst>
          </p:cNvPr>
          <p:cNvSpPr txBox="1"/>
          <p:nvPr/>
        </p:nvSpPr>
        <p:spPr>
          <a:xfrm>
            <a:off x="2762184" y="2996400"/>
            <a:ext cx="865440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Kommunen opfordrer udviklere til at udbyde en væsentlig del af anlægget i anparter,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som sælges til kostpris til folk, der kan opleve gener ved et energianlæg.</a:t>
            </a:r>
          </a:p>
          <a:p>
            <a:pPr marR="0" algn="l" rtl="0"/>
            <a:endParaRPr lang="da-DK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Andelen kan være helt op til 40%, og det kan blive et konkurrenceparameter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blandt de udviklere, der ønsker at etablere anlæg i kommunen.</a:t>
            </a:r>
          </a:p>
          <a:p>
            <a:pPr marR="0" algn="l" rtl="0"/>
            <a:endParaRPr lang="da-DK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Modellen er enkel. Udvikleren står for salg af anparter. Alle, der køber, får del i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overskuddet af anlægget. Dermed bliver en stor del af gevinsten ved produktionen af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vedvarende energi i om­rådet. Det skaber lokalt engagement og interesse for anlægget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– og måske for udviklingen af det.</a:t>
            </a:r>
          </a:p>
          <a:p>
            <a:pPr marR="0" algn="l" rtl="0"/>
            <a:endParaRPr lang="da-DK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Anparterne skal sælges i så små størrelser, at flest mulig har mulighed for at være med.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Der er en risiko for videresalg til udenbys investorer. En del af den kan dækkes ind ved,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at lokale foreninger og fonde og eventuelt kommunens forsyningsselskab køber anparter.</a:t>
            </a:r>
          </a:p>
        </p:txBody>
      </p:sp>
      <p:pic>
        <p:nvPicPr>
          <p:cNvPr id="12" name="Billede 11" descr="Et billede, der indeholder tekst, nattehimmel&#10;&#10;Automatisk genereret beskrivelse">
            <a:extLst>
              <a:ext uri="{FF2B5EF4-FFF2-40B4-BE49-F238E27FC236}">
                <a16:creationId xmlns:a16="http://schemas.microsoft.com/office/drawing/2014/main" id="{BFE72C5F-728A-ECB8-8FB3-AA9463D452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968" y="-3630151"/>
            <a:ext cx="7542610" cy="10673745"/>
          </a:xfrm>
          <a:prstGeom prst="rect">
            <a:avLst/>
          </a:prstGeom>
        </p:spPr>
      </p:pic>
      <p:pic>
        <p:nvPicPr>
          <p:cNvPr id="14" name="Billede 13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DB2536C6-5470-C3AC-47F0-C19EBC2B3E1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59" t="45412" r="46579" b="45611"/>
          <a:stretch/>
        </p:blipFill>
        <p:spPr>
          <a:xfrm>
            <a:off x="2213033" y="2788940"/>
            <a:ext cx="704744" cy="615636"/>
          </a:xfrm>
          <a:prstGeom prst="rect">
            <a:avLst/>
          </a:prstGeom>
        </p:spPr>
      </p:pic>
      <p:pic>
        <p:nvPicPr>
          <p:cNvPr id="15" name="Billede 14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5BD675A5-FD4B-03E1-6A2F-CAFC4587A00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59" t="45412" r="46579" b="45611"/>
          <a:stretch/>
        </p:blipFill>
        <p:spPr>
          <a:xfrm>
            <a:off x="2213033" y="3522271"/>
            <a:ext cx="704744" cy="615636"/>
          </a:xfrm>
          <a:prstGeom prst="rect">
            <a:avLst/>
          </a:prstGeom>
        </p:spPr>
      </p:pic>
      <p:pic>
        <p:nvPicPr>
          <p:cNvPr id="16" name="Billede 15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107CF7A8-8FE6-DEC9-71D1-19838883AC4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59" t="45412" r="46579" b="45611"/>
          <a:stretch/>
        </p:blipFill>
        <p:spPr>
          <a:xfrm>
            <a:off x="2213033" y="4246549"/>
            <a:ext cx="704744" cy="615636"/>
          </a:xfrm>
          <a:prstGeom prst="rect">
            <a:avLst/>
          </a:prstGeom>
        </p:spPr>
      </p:pic>
      <p:pic>
        <p:nvPicPr>
          <p:cNvPr id="17" name="Billede 16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68B3492A-46ED-2A76-2BA4-2D67E4C1C6F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59" t="45412" r="46579" b="45611"/>
          <a:stretch/>
        </p:blipFill>
        <p:spPr>
          <a:xfrm>
            <a:off x="2213033" y="5472950"/>
            <a:ext cx="704744" cy="615636"/>
          </a:xfrm>
          <a:prstGeom prst="rect">
            <a:avLst/>
          </a:prstGeom>
        </p:spPr>
      </p:pic>
      <p:sp>
        <p:nvSpPr>
          <p:cNvPr id="7" name="Rutediagram: Alternativ proces 6">
            <a:extLst>
              <a:ext uri="{FF2B5EF4-FFF2-40B4-BE49-F238E27FC236}">
                <a16:creationId xmlns:a16="http://schemas.microsoft.com/office/drawing/2014/main" id="{FD325FF1-51A7-184C-0BDC-EF033A230E0F}"/>
              </a:ext>
            </a:extLst>
          </p:cNvPr>
          <p:cNvSpPr/>
          <p:nvPr/>
        </p:nvSpPr>
        <p:spPr>
          <a:xfrm>
            <a:off x="5587294" y="2034130"/>
            <a:ext cx="2142844" cy="545162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FB8F352F-531B-A5C5-BAA9-2060F607F74B}"/>
              </a:ext>
            </a:extLst>
          </p:cNvPr>
          <p:cNvSpPr txBox="1"/>
          <p:nvPr/>
        </p:nvSpPr>
        <p:spPr>
          <a:xfrm>
            <a:off x="5611468" y="2154006"/>
            <a:ext cx="221146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0" i="0" u="none" strike="noStrike" baseline="30000" dirty="0">
                <a:solidFill>
                  <a:schemeClr val="accent6"/>
                </a:solidFill>
                <a:latin typeface="Brandon Grotesque Medium" panose="020B0603020203060202" pitchFamily="34" charset="0"/>
              </a:rPr>
              <a:t>Case: </a:t>
            </a:r>
            <a:r>
              <a:rPr lang="da-DK" sz="1800" b="0" i="0" u="none" strike="noStrike" baseline="30000" dirty="0">
                <a:solidFill>
                  <a:schemeClr val="accent6"/>
                </a:solidFill>
                <a:latin typeface="Brandon Grotesque Medium" panose="020B0603020203060202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Medejerskab skal åbne for 1,8 GW sol og vind i Tønder</a:t>
            </a:r>
            <a:endParaRPr lang="da-DK" sz="1800" b="0" i="0" u="none" strike="noStrike" baseline="30000" dirty="0">
              <a:solidFill>
                <a:schemeClr val="accent6"/>
              </a:solidFill>
              <a:latin typeface="Brandon Grotesque Medium" panose="020B0603020203060202" pitchFamily="34" charset="0"/>
            </a:endParaRPr>
          </a:p>
          <a:p>
            <a:endParaRPr lang="da-DK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33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Et billede, der indeholder tekst, silhuet&#10;&#10;Automatisk genereret beskrivelse">
            <a:extLst>
              <a:ext uri="{FF2B5EF4-FFF2-40B4-BE49-F238E27FC236}">
                <a16:creationId xmlns:a16="http://schemas.microsoft.com/office/drawing/2014/main" id="{2A1F59DD-574A-C9E5-8297-417D8A46A8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151" y="-1258432"/>
            <a:ext cx="5071786" cy="5755579"/>
          </a:xfrm>
          <a:prstGeom prst="rect">
            <a:avLst/>
          </a:prstGeo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C27E8C93-A1CF-E0A8-88EC-CF738D9D2D39}"/>
              </a:ext>
            </a:extLst>
          </p:cNvPr>
          <p:cNvSpPr txBox="1"/>
          <p:nvPr/>
        </p:nvSpPr>
        <p:spPr>
          <a:xfrm>
            <a:off x="870839" y="1563876"/>
            <a:ext cx="40632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en-GB" sz="3600" b="1" i="0" u="none" strike="noStrike" baseline="30000" dirty="0">
                <a:solidFill>
                  <a:srgbClr val="3FA535"/>
                </a:solidFill>
                <a:latin typeface="Brandon Grotesque Bold" panose="020B0803020203060202" pitchFamily="34" charset="0"/>
              </a:rPr>
              <a:t>ENERGIFÆLLESSKABER</a:t>
            </a:r>
          </a:p>
        </p:txBody>
      </p:sp>
      <p:pic>
        <p:nvPicPr>
          <p:cNvPr id="4" name="Billede 3" descr="Et billede, der indeholder silhuet&#10;&#10;Automatisk genereret beskrivelse">
            <a:extLst>
              <a:ext uri="{FF2B5EF4-FFF2-40B4-BE49-F238E27FC236}">
                <a16:creationId xmlns:a16="http://schemas.microsoft.com/office/drawing/2014/main" id="{B2AB008E-0510-8380-6698-90F87A001D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196" y="-2278851"/>
            <a:ext cx="4426528" cy="6264096"/>
          </a:xfrm>
          <a:prstGeom prst="rect">
            <a:avLst/>
          </a:prstGeom>
        </p:spPr>
      </p:pic>
      <p:sp>
        <p:nvSpPr>
          <p:cNvPr id="5" name="Rutediagram: Alternativ proces 4">
            <a:extLst>
              <a:ext uri="{FF2B5EF4-FFF2-40B4-BE49-F238E27FC236}">
                <a16:creationId xmlns:a16="http://schemas.microsoft.com/office/drawing/2014/main" id="{8888FED9-1C3A-3CE3-9F90-528E610034B5}"/>
              </a:ext>
            </a:extLst>
          </p:cNvPr>
          <p:cNvSpPr/>
          <p:nvPr/>
        </p:nvSpPr>
        <p:spPr>
          <a:xfrm>
            <a:off x="2415317" y="2860887"/>
            <a:ext cx="7374139" cy="3708962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183D98C-941D-33BB-B05A-28A986E94DCD}"/>
              </a:ext>
            </a:extLst>
          </p:cNvPr>
          <p:cNvSpPr txBox="1"/>
          <p:nvPr/>
        </p:nvSpPr>
        <p:spPr>
          <a:xfrm>
            <a:off x="3025340" y="3159356"/>
            <a:ext cx="649517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Energifællesskaber er en ny mulighed, hvor en gruppe borgere og virksomheder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i et område køber og driver et energianlæg, der forsyner deres eget område.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Så kan de få energien til produktionspris.</a:t>
            </a:r>
          </a:p>
          <a:p>
            <a:pPr marR="0" algn="l" rtl="0"/>
            <a:b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</a:br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Det betyder sikker forsyning til en kendt pris, der ikke svinger op og ned i takt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med uro på verdensmarkedet.</a:t>
            </a:r>
          </a:p>
          <a:p>
            <a:pPr marR="0" algn="l" rtl="0"/>
            <a:endParaRPr lang="da-DK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Samtidig kan det skabe lokal opbakning til vedvarende energi, og det bevarer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alle værdier i lokalsamfundet.</a:t>
            </a:r>
          </a:p>
          <a:p>
            <a:pPr marR="0" algn="l" rtl="0"/>
            <a:endParaRPr lang="da-DK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Kommunen kan også deltage i energifællesskab. Lovgivningen på området er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ny og uprøvet, så det vil være naturligt, at kommunen påtager sig en aktiv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rolle i etablering af energifællesskaber.</a:t>
            </a:r>
          </a:p>
        </p:txBody>
      </p:sp>
      <p:pic>
        <p:nvPicPr>
          <p:cNvPr id="13" name="Billede 12" descr="Et billede, der indeholder vindmølle&#10;&#10;Automatisk genereret beskrivelse">
            <a:extLst>
              <a:ext uri="{FF2B5EF4-FFF2-40B4-BE49-F238E27FC236}">
                <a16:creationId xmlns:a16="http://schemas.microsoft.com/office/drawing/2014/main" id="{26B6D505-DF25-5A22-C2BB-414E45819D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624" y="-1901231"/>
            <a:ext cx="9704935" cy="6858000"/>
          </a:xfrm>
          <a:prstGeom prst="rect">
            <a:avLst/>
          </a:prstGeom>
        </p:spPr>
      </p:pic>
      <p:pic>
        <p:nvPicPr>
          <p:cNvPr id="15" name="Billede 14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63982886-661D-46E3-0B51-09251DCEDCD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44" t="45408" r="46673" b="45874"/>
          <a:stretch/>
        </p:blipFill>
        <p:spPr>
          <a:xfrm>
            <a:off x="2443666" y="2942058"/>
            <a:ext cx="697117" cy="597831"/>
          </a:xfrm>
          <a:prstGeom prst="rect">
            <a:avLst/>
          </a:prstGeom>
        </p:spPr>
      </p:pic>
      <p:pic>
        <p:nvPicPr>
          <p:cNvPr id="16" name="Billede 15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354B874D-CB0B-9143-2AFF-BDA7259AF82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44" t="45408" r="46673" b="45874"/>
          <a:stretch/>
        </p:blipFill>
        <p:spPr>
          <a:xfrm>
            <a:off x="2443666" y="4671269"/>
            <a:ext cx="697117" cy="597831"/>
          </a:xfrm>
          <a:prstGeom prst="rect">
            <a:avLst/>
          </a:prstGeom>
        </p:spPr>
      </p:pic>
      <p:pic>
        <p:nvPicPr>
          <p:cNvPr id="17" name="Billede 16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CBBA22B3-F0EA-F639-2C57-75D70F3BB27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44" t="45408" r="46673" b="45874"/>
          <a:stretch/>
        </p:blipFill>
        <p:spPr>
          <a:xfrm>
            <a:off x="2443666" y="5368385"/>
            <a:ext cx="697117" cy="597831"/>
          </a:xfrm>
          <a:prstGeom prst="rect">
            <a:avLst/>
          </a:prstGeom>
        </p:spPr>
      </p:pic>
      <p:sp>
        <p:nvSpPr>
          <p:cNvPr id="7" name="Rutediagram: Alternativ proces 6">
            <a:extLst>
              <a:ext uri="{FF2B5EF4-FFF2-40B4-BE49-F238E27FC236}">
                <a16:creationId xmlns:a16="http://schemas.microsoft.com/office/drawing/2014/main" id="{6E228F31-D432-8EF2-8F64-A826BF7D0E23}"/>
              </a:ext>
            </a:extLst>
          </p:cNvPr>
          <p:cNvSpPr/>
          <p:nvPr/>
        </p:nvSpPr>
        <p:spPr>
          <a:xfrm>
            <a:off x="5926677" y="2083328"/>
            <a:ext cx="2171888" cy="635897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64EFAA68-0857-497B-D847-BA0A22A98E58}"/>
              </a:ext>
            </a:extLst>
          </p:cNvPr>
          <p:cNvSpPr txBox="1"/>
          <p:nvPr/>
        </p:nvSpPr>
        <p:spPr>
          <a:xfrm>
            <a:off x="6005625" y="2234130"/>
            <a:ext cx="209294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0" i="0" u="none" strike="noStrike" baseline="30000" dirty="0">
                <a:solidFill>
                  <a:schemeClr val="accent6"/>
                </a:solidFill>
                <a:latin typeface="Brandon Grotesque Medium" panose="020B0603020203060202" pitchFamily="34" charset="0"/>
              </a:rPr>
              <a:t>Case: </a:t>
            </a:r>
            <a:r>
              <a:rPr lang="da-DK" sz="1800" b="0" i="0" u="none" strike="noStrike" baseline="30000" dirty="0">
                <a:solidFill>
                  <a:schemeClr val="accent6"/>
                </a:solidFill>
                <a:latin typeface="Brandon Grotesque Medium" panose="020B0603020203060202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Borgerenergifællesskaber i Avedøre</a:t>
            </a:r>
            <a:endParaRPr lang="da-DK" sz="1800" b="0" i="0" u="none" strike="noStrike" baseline="30000" dirty="0">
              <a:solidFill>
                <a:schemeClr val="accent6"/>
              </a:solidFill>
              <a:latin typeface="Brandon Grotesque Medium" panose="020B0603020203060202" pitchFamily="34" charset="0"/>
            </a:endParaRPr>
          </a:p>
          <a:p>
            <a:endParaRPr lang="da-D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78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lede 12">
            <a:extLst>
              <a:ext uri="{FF2B5EF4-FFF2-40B4-BE49-F238E27FC236}">
                <a16:creationId xmlns:a16="http://schemas.microsoft.com/office/drawing/2014/main" id="{22F514BC-12F7-C8B5-4379-765CD2076C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401" y="-813414"/>
            <a:ext cx="7886463" cy="5572975"/>
          </a:xfrm>
          <a:prstGeom prst="rect">
            <a:avLst/>
          </a:prstGeom>
        </p:spPr>
      </p:pic>
      <p:sp>
        <p:nvSpPr>
          <p:cNvPr id="7" name="Rutediagram: Alternativ proces 6">
            <a:extLst>
              <a:ext uri="{FF2B5EF4-FFF2-40B4-BE49-F238E27FC236}">
                <a16:creationId xmlns:a16="http://schemas.microsoft.com/office/drawing/2014/main" id="{F7F57429-EA65-5A43-0D02-3A5D1D488C85}"/>
              </a:ext>
            </a:extLst>
          </p:cNvPr>
          <p:cNvSpPr/>
          <p:nvPr/>
        </p:nvSpPr>
        <p:spPr>
          <a:xfrm>
            <a:off x="8068202" y="1720902"/>
            <a:ext cx="2063982" cy="968041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" name="Billede 1" descr="Et billede, der indeholder tekst, silhuet&#10;&#10;Automatisk genereret beskrivelse">
            <a:extLst>
              <a:ext uri="{FF2B5EF4-FFF2-40B4-BE49-F238E27FC236}">
                <a16:creationId xmlns:a16="http://schemas.microsoft.com/office/drawing/2014/main" id="{421C0A49-9EF2-B408-3D35-2F16FBF485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58" y="-1258432"/>
            <a:ext cx="5071786" cy="5755579"/>
          </a:xfrm>
          <a:prstGeom prst="rect">
            <a:avLst/>
          </a:prstGeo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4D96C29B-6F29-8F46-B5BF-0B34D5B6434A}"/>
              </a:ext>
            </a:extLst>
          </p:cNvPr>
          <p:cNvSpPr txBox="1"/>
          <p:nvPr/>
        </p:nvSpPr>
        <p:spPr>
          <a:xfrm>
            <a:off x="1042846" y="1563876"/>
            <a:ext cx="40632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en-GB" sz="3600" b="1" i="0" u="none" strike="noStrike" baseline="30000" dirty="0">
                <a:solidFill>
                  <a:srgbClr val="3FA535"/>
                </a:solidFill>
                <a:latin typeface="Brandon Grotesque Bold" panose="020B0803020203060202" pitchFamily="34" charset="0"/>
              </a:rPr>
              <a:t>KRAV OM MERVÆRDI</a:t>
            </a:r>
          </a:p>
        </p:txBody>
      </p:sp>
      <p:pic>
        <p:nvPicPr>
          <p:cNvPr id="4" name="Billede 3" descr="Et billede, der indeholder silhuet&#10;&#10;Automatisk genereret beskrivelse">
            <a:extLst>
              <a:ext uri="{FF2B5EF4-FFF2-40B4-BE49-F238E27FC236}">
                <a16:creationId xmlns:a16="http://schemas.microsoft.com/office/drawing/2014/main" id="{DE1D6B2C-5EE9-9F0F-CD36-F2FB1D4370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203" y="-2278851"/>
            <a:ext cx="4426528" cy="6264096"/>
          </a:xfrm>
          <a:prstGeom prst="rect">
            <a:avLst/>
          </a:prstGeom>
        </p:spPr>
      </p:pic>
      <p:sp>
        <p:nvSpPr>
          <p:cNvPr id="5" name="Rutediagram: Alternativ proces 4">
            <a:extLst>
              <a:ext uri="{FF2B5EF4-FFF2-40B4-BE49-F238E27FC236}">
                <a16:creationId xmlns:a16="http://schemas.microsoft.com/office/drawing/2014/main" id="{6B6CB796-271D-740C-BC6A-8DB1740AC517}"/>
              </a:ext>
            </a:extLst>
          </p:cNvPr>
          <p:cNvSpPr/>
          <p:nvPr/>
        </p:nvSpPr>
        <p:spPr>
          <a:xfrm>
            <a:off x="2533539" y="2860887"/>
            <a:ext cx="6940875" cy="3791508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108A7DFD-38FE-8F65-C698-756FD19D12B7}"/>
              </a:ext>
            </a:extLst>
          </p:cNvPr>
          <p:cNvSpPr txBox="1"/>
          <p:nvPr/>
        </p:nvSpPr>
        <p:spPr>
          <a:xfrm>
            <a:off x="3143561" y="3159356"/>
            <a:ext cx="633085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Kommunen kan opfordre udviklere til at skabe merværdi i det område,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hvor de ønsker at etablere et anlæg. Det kan være stianlæg, projekter med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biodiversitet eller andet, som har miljømæssig eller rekreativ værdi.</a:t>
            </a:r>
          </a:p>
          <a:p>
            <a:pPr marR="0" algn="l" rtl="0"/>
            <a:endParaRPr lang="da-DK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Merværdien skal tænkes ind som en del af projektet, så det fremgår af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lokalplanen og bliver en integreret del af anlægget. </a:t>
            </a:r>
          </a:p>
          <a:p>
            <a:pPr marR="0" algn="l" rtl="0"/>
            <a:endParaRPr lang="da-DK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Naboer og lokalbefolkning får det højeste udbytte af merværdien, hvis de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selv har indflydelse på den. Det betyder, at udviklerne skal inddrage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lokalbefolkningen så tidligt som muligt.</a:t>
            </a:r>
          </a:p>
          <a:p>
            <a:pPr marR="0" algn="l" rtl="0"/>
            <a:endParaRPr lang="da-DK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Det er vigtigt at sikre fremtidige driftsudgifter til de projekter, borgere,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kommunen og udviklere bliver enige om. De bør dækkes af energianlægget.</a:t>
            </a:r>
          </a:p>
        </p:txBody>
      </p:sp>
      <p:pic>
        <p:nvPicPr>
          <p:cNvPr id="15" name="Billede 14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132C8617-CF2B-BEDA-4534-B92BD5AEFCE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97" t="44885" r="46766" b="45610"/>
          <a:stretch/>
        </p:blipFill>
        <p:spPr>
          <a:xfrm>
            <a:off x="2628301" y="2896942"/>
            <a:ext cx="624689" cy="651850"/>
          </a:xfrm>
          <a:prstGeom prst="rect">
            <a:avLst/>
          </a:prstGeom>
        </p:spPr>
      </p:pic>
      <p:pic>
        <p:nvPicPr>
          <p:cNvPr id="16" name="Billede 15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E22DF00D-796F-CE42-68EB-7808D89495A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97" t="44885" r="46766" b="45610"/>
          <a:stretch/>
        </p:blipFill>
        <p:spPr>
          <a:xfrm>
            <a:off x="2628301" y="3883770"/>
            <a:ext cx="624689" cy="651850"/>
          </a:xfrm>
          <a:prstGeom prst="rect">
            <a:avLst/>
          </a:prstGeom>
        </p:spPr>
      </p:pic>
      <p:pic>
        <p:nvPicPr>
          <p:cNvPr id="17" name="Billede 16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7F81B025-4F56-AACE-C6CA-31E936F2297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97" t="44885" r="46766" b="45610"/>
          <a:stretch/>
        </p:blipFill>
        <p:spPr>
          <a:xfrm>
            <a:off x="2628301" y="4589940"/>
            <a:ext cx="624689" cy="651850"/>
          </a:xfrm>
          <a:prstGeom prst="rect">
            <a:avLst/>
          </a:prstGeom>
        </p:spPr>
      </p:pic>
      <p:pic>
        <p:nvPicPr>
          <p:cNvPr id="18" name="Billede 17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02622E72-96BC-E65A-134D-32A2D845DDD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97" t="44885" r="46766" b="45610"/>
          <a:stretch/>
        </p:blipFill>
        <p:spPr>
          <a:xfrm>
            <a:off x="2628301" y="5613056"/>
            <a:ext cx="624689" cy="651850"/>
          </a:xfrm>
          <a:prstGeom prst="rect">
            <a:avLst/>
          </a:prstGeom>
        </p:spPr>
      </p:pic>
      <p:sp>
        <p:nvSpPr>
          <p:cNvPr id="19" name="Tekstfelt 18">
            <a:extLst>
              <a:ext uri="{FF2B5EF4-FFF2-40B4-BE49-F238E27FC236}">
                <a16:creationId xmlns:a16="http://schemas.microsoft.com/office/drawing/2014/main" id="{1C6DD38C-788F-F6BD-A66D-478A156317F8}"/>
              </a:ext>
            </a:extLst>
          </p:cNvPr>
          <p:cNvSpPr txBox="1"/>
          <p:nvPr/>
        </p:nvSpPr>
        <p:spPr>
          <a:xfrm>
            <a:off x="8110529" y="1853736"/>
            <a:ext cx="202934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0" i="0" u="none" strike="noStrike" baseline="30000" dirty="0">
                <a:solidFill>
                  <a:schemeClr val="accent6"/>
                </a:solidFill>
                <a:latin typeface="Brandon Grotesque Medium" panose="020B0603020203060202" pitchFamily="34" charset="0"/>
              </a:rPr>
              <a:t>Case: </a:t>
            </a:r>
            <a:r>
              <a:rPr lang="da-DK" sz="1800" b="0" i="0" u="none" strike="noStrike" baseline="30000" dirty="0">
                <a:solidFill>
                  <a:schemeClr val="accent6"/>
                </a:solidFill>
                <a:latin typeface="Brandon Grotesque Medium" panose="020B0603020203060202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Borgere i Viuf og Håstrup i Kolding og Vejle Kommune viser vejen til næste generations solparker</a:t>
            </a:r>
            <a:endParaRPr lang="da-DK" sz="1800" b="0" i="0" u="none" strike="noStrike" baseline="30000" dirty="0">
              <a:solidFill>
                <a:schemeClr val="accent6"/>
              </a:solidFill>
              <a:latin typeface="Brandon Grotesque Medium" panose="020B0603020203060202" pitchFamily="34" charset="0"/>
            </a:endParaRPr>
          </a:p>
          <a:p>
            <a:endParaRPr lang="da-DK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99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Et billede, der indeholder tekst, silhuet&#10;&#10;Automatisk genereret beskrivelse">
            <a:extLst>
              <a:ext uri="{FF2B5EF4-FFF2-40B4-BE49-F238E27FC236}">
                <a16:creationId xmlns:a16="http://schemas.microsoft.com/office/drawing/2014/main" id="{6074A097-C96A-C299-A914-D0C8F12A95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02" y="-1611896"/>
            <a:ext cx="5071786" cy="5755579"/>
          </a:xfrm>
          <a:prstGeom prst="rect">
            <a:avLst/>
          </a:prstGeo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7B30ABCD-D26F-C56E-8534-A832356CEB98}"/>
              </a:ext>
            </a:extLst>
          </p:cNvPr>
          <p:cNvSpPr txBox="1"/>
          <p:nvPr/>
        </p:nvSpPr>
        <p:spPr>
          <a:xfrm>
            <a:off x="526790" y="1065559"/>
            <a:ext cx="40632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en-GB" sz="3600" b="1" i="0" u="none" strike="noStrike" baseline="30000" dirty="0">
                <a:solidFill>
                  <a:srgbClr val="3FA535"/>
                </a:solidFill>
                <a:latin typeface="Brandon Grotesque Bold" panose="020B0803020203060202" pitchFamily="34" charset="0"/>
              </a:rPr>
              <a:t>KOMMUNAL ELLER</a:t>
            </a:r>
          </a:p>
          <a:p>
            <a:pPr marR="0" algn="ctr" rtl="0"/>
            <a:r>
              <a:rPr lang="en-GB" sz="3600" b="1" baseline="30000" dirty="0">
                <a:solidFill>
                  <a:srgbClr val="3FA535"/>
                </a:solidFill>
                <a:latin typeface="Brandon Grotesque Bold" panose="020B0803020203060202" pitchFamily="34" charset="0"/>
              </a:rPr>
              <a:t>SELVEJENDE FOND</a:t>
            </a:r>
            <a:endParaRPr lang="en-GB" sz="3600" b="1" i="0" u="none" strike="noStrike" baseline="30000" dirty="0">
              <a:solidFill>
                <a:srgbClr val="3FA535"/>
              </a:solidFill>
              <a:latin typeface="Brandon Grotesque Bold" panose="020B0803020203060202" pitchFamily="34" charset="0"/>
            </a:endParaRPr>
          </a:p>
        </p:txBody>
      </p:sp>
      <p:pic>
        <p:nvPicPr>
          <p:cNvPr id="4" name="Billede 3" descr="Et billede, der indeholder silhuet&#10;&#10;Automatisk genereret beskrivelse">
            <a:extLst>
              <a:ext uri="{FF2B5EF4-FFF2-40B4-BE49-F238E27FC236}">
                <a16:creationId xmlns:a16="http://schemas.microsoft.com/office/drawing/2014/main" id="{892ADA16-D25C-FED2-9974-7F33A91292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931" y="-2398104"/>
            <a:ext cx="4426528" cy="6264096"/>
          </a:xfrm>
          <a:prstGeom prst="rect">
            <a:avLst/>
          </a:prstGeom>
        </p:spPr>
      </p:pic>
      <p:sp>
        <p:nvSpPr>
          <p:cNvPr id="5" name="Rutediagram: Alternativ proces 4">
            <a:extLst>
              <a:ext uri="{FF2B5EF4-FFF2-40B4-BE49-F238E27FC236}">
                <a16:creationId xmlns:a16="http://schemas.microsoft.com/office/drawing/2014/main" id="{2B106009-59A1-C639-9BE0-EB90E3554031}"/>
              </a:ext>
            </a:extLst>
          </p:cNvPr>
          <p:cNvSpPr/>
          <p:nvPr/>
        </p:nvSpPr>
        <p:spPr>
          <a:xfrm>
            <a:off x="2163908" y="1851082"/>
            <a:ext cx="7679339" cy="4639641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1CFBF595-1B45-86DE-122C-5B7101D332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871" y="-2485159"/>
            <a:ext cx="10616424" cy="7502104"/>
          </a:xfrm>
          <a:prstGeom prst="rect">
            <a:avLst/>
          </a:prstGeom>
        </p:spPr>
      </p:pic>
      <p:pic>
        <p:nvPicPr>
          <p:cNvPr id="15" name="Billede 14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F11B6A0B-DEDA-DDB4-35DC-16EC53E46A9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24" t="45544" r="46495" b="44819"/>
          <a:stretch/>
        </p:blipFill>
        <p:spPr>
          <a:xfrm>
            <a:off x="2225708" y="1921504"/>
            <a:ext cx="687176" cy="660903"/>
          </a:xfrm>
          <a:prstGeom prst="rect">
            <a:avLst/>
          </a:prstGeom>
        </p:spPr>
      </p:pic>
      <p:pic>
        <p:nvPicPr>
          <p:cNvPr id="16" name="Billede 15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7D7F9573-E62C-7CC9-DA70-53445DCF381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24" t="45544" r="46495" b="44819"/>
          <a:stretch/>
        </p:blipFill>
        <p:spPr>
          <a:xfrm>
            <a:off x="2225708" y="2930090"/>
            <a:ext cx="687176" cy="660903"/>
          </a:xfrm>
          <a:prstGeom prst="rect">
            <a:avLst/>
          </a:prstGeom>
        </p:spPr>
      </p:pic>
      <p:pic>
        <p:nvPicPr>
          <p:cNvPr id="17" name="Billede 16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911B18CD-5DE0-D848-BA33-8B8E43DD2F9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24" t="45544" r="46495" b="44819"/>
          <a:stretch/>
        </p:blipFill>
        <p:spPr>
          <a:xfrm>
            <a:off x="2225708" y="3881312"/>
            <a:ext cx="687176" cy="660903"/>
          </a:xfrm>
          <a:prstGeom prst="rect">
            <a:avLst/>
          </a:prstGeom>
        </p:spPr>
      </p:pic>
      <p:pic>
        <p:nvPicPr>
          <p:cNvPr id="18" name="Billede 17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BB683DB8-BBD6-CA89-BDDE-3CE140E73AF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24" t="45544" r="46495" b="44819"/>
          <a:stretch/>
        </p:blipFill>
        <p:spPr>
          <a:xfrm>
            <a:off x="2225708" y="4874529"/>
            <a:ext cx="687176" cy="660903"/>
          </a:xfrm>
          <a:prstGeom prst="rect">
            <a:avLst/>
          </a:prstGeom>
        </p:spPr>
      </p:pic>
      <p:sp>
        <p:nvSpPr>
          <p:cNvPr id="7" name="Rutediagram: Alternativ proces 6">
            <a:extLst>
              <a:ext uri="{FF2B5EF4-FFF2-40B4-BE49-F238E27FC236}">
                <a16:creationId xmlns:a16="http://schemas.microsoft.com/office/drawing/2014/main" id="{3745C6FA-97E4-76B3-38BC-BED5E0C9CC13}"/>
              </a:ext>
            </a:extLst>
          </p:cNvPr>
          <p:cNvSpPr/>
          <p:nvPr/>
        </p:nvSpPr>
        <p:spPr>
          <a:xfrm>
            <a:off x="7715250" y="1368419"/>
            <a:ext cx="1314071" cy="369332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9" name="Billede 18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7A081E9F-F73D-6384-7EF6-A1950CE31BC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24" t="45544" r="46495" b="44819"/>
          <a:stretch/>
        </p:blipFill>
        <p:spPr>
          <a:xfrm>
            <a:off x="2225708" y="5607860"/>
            <a:ext cx="687176" cy="660903"/>
          </a:xfrm>
          <a:prstGeom prst="rect">
            <a:avLst/>
          </a:prstGeom>
        </p:spPr>
      </p:pic>
      <p:sp>
        <p:nvSpPr>
          <p:cNvPr id="21" name="Tekstfelt 20">
            <a:extLst>
              <a:ext uri="{FF2B5EF4-FFF2-40B4-BE49-F238E27FC236}">
                <a16:creationId xmlns:a16="http://schemas.microsoft.com/office/drawing/2014/main" id="{77038537-10C0-3DB6-C638-31F6237EDF49}"/>
              </a:ext>
            </a:extLst>
          </p:cNvPr>
          <p:cNvSpPr txBox="1"/>
          <p:nvPr/>
        </p:nvSpPr>
        <p:spPr>
          <a:xfrm>
            <a:off x="7715250" y="1407707"/>
            <a:ext cx="17028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0" i="0" u="none" strike="noStrike" baseline="30000" dirty="0">
                <a:solidFill>
                  <a:schemeClr val="accent6"/>
                </a:solidFill>
                <a:latin typeface="Brandon Grotesque Medium" panose="020B0603020203060202" pitchFamily="34" charset="0"/>
              </a:rPr>
              <a:t>Case: </a:t>
            </a:r>
            <a:r>
              <a:rPr lang="da-DK" sz="1800" b="0" i="0" u="none" strike="noStrike" baseline="30000" dirty="0">
                <a:solidFill>
                  <a:schemeClr val="accent6"/>
                </a:solidFill>
                <a:latin typeface="Brandon Grotesque Medium" panose="020B0603020203060202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Ærøfonden </a:t>
            </a:r>
            <a:r>
              <a:rPr lang="da-DK" sz="1800" b="0" i="0" u="none" strike="noStrike" baseline="30000" dirty="0">
                <a:solidFill>
                  <a:schemeClr val="accent6"/>
                </a:solidFill>
                <a:latin typeface="Brandon Grotesque Medium" panose="020B0603020203060202" pitchFamily="34" charset="0"/>
              </a:rPr>
              <a:t>           </a:t>
            </a:r>
            <a:endParaRPr lang="da-DK" dirty="0">
              <a:solidFill>
                <a:schemeClr val="accent6"/>
              </a:solidFill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1BC2F3F9-2D23-FEFC-C94E-7D9A63DF59DE}"/>
              </a:ext>
            </a:extLst>
          </p:cNvPr>
          <p:cNvSpPr txBox="1"/>
          <p:nvPr/>
        </p:nvSpPr>
        <p:spPr>
          <a:xfrm>
            <a:off x="2773931" y="2149552"/>
            <a:ext cx="848238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Kommunen  eller aktive borgere kan oprette fonde, som modtager faste årlige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beløb fra energianlæg i lokalområdet. Beløbets størrelse fastsættes efter en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forhandling med ejeren af energianlægget.</a:t>
            </a:r>
          </a:p>
          <a:p>
            <a:pPr marR="0" algn="l" rtl="0"/>
            <a:endParaRPr lang="da-DK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Ingen kan tvinge ejeren til at betale et fast beløb, men de fleste udviklere vil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gerne bidrage til udviklingen af de lokalsamfund, hvor deres anlæg står.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Det fremgår af de ansøgninger, kommunerne får ind.</a:t>
            </a:r>
          </a:p>
          <a:p>
            <a:pPr marR="0" algn="l" rtl="0"/>
            <a:endParaRPr lang="en-GB" sz="2400" baseline="30000" dirty="0">
              <a:solidFill>
                <a:srgbClr val="000000"/>
              </a:solidFill>
              <a:latin typeface="EmojiOneColor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Den lokale opbakning til fonden kan være afgørende for dens forhandlingsposition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med udvikleren. Er der i forvejen stærke lokale fonde i området, kan de komme i spil.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Det kan også være et velfungerende lokalråd.</a:t>
            </a:r>
          </a:p>
          <a:p>
            <a:pPr marR="0" algn="l" rtl="0"/>
            <a:r>
              <a:rPr lang="en-GB" sz="2400" b="0" i="0" u="none" strike="noStrike" baseline="30000" dirty="0">
                <a:solidFill>
                  <a:srgbClr val="000000"/>
                </a:solidFill>
                <a:latin typeface="EmojiOneColor"/>
              </a:rPr>
              <a:t> 	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Løsningen sikrer, at en del af udbyttet fra energi­- anlægget går til lokale initiativer,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som befolkningen i området har maksimal indflydelse på. </a:t>
            </a:r>
          </a:p>
          <a:p>
            <a:pPr marR="0" algn="l" rtl="0"/>
            <a:endParaRPr lang="en-GB" sz="2400" baseline="30000" dirty="0">
              <a:solidFill>
                <a:srgbClr val="000000"/>
              </a:solidFill>
              <a:latin typeface="EmojiOneColor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Fonden skal have veldefinerede og målrettede formål og være demokratisk opbygget,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så det er åbent og gennemsigtigt, hvad pengene går til.</a:t>
            </a:r>
          </a:p>
        </p:txBody>
      </p:sp>
    </p:spTree>
    <p:extLst>
      <p:ext uri="{BB962C8B-B14F-4D97-AF65-F5344CB8AC3E}">
        <p14:creationId xmlns:p14="http://schemas.microsoft.com/office/powerpoint/2010/main" val="1381235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 descr="Et billede, der indeholder tekst, silhuet&#10;&#10;Automatisk genereret beskrivelse">
            <a:extLst>
              <a:ext uri="{FF2B5EF4-FFF2-40B4-BE49-F238E27FC236}">
                <a16:creationId xmlns:a16="http://schemas.microsoft.com/office/drawing/2014/main" id="{BF315C21-E0A2-B3B7-48C1-44E156A952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63" y="-2055133"/>
            <a:ext cx="5071786" cy="7025488"/>
          </a:xfrm>
          <a:prstGeom prst="rect">
            <a:avLst/>
          </a:prstGeom>
        </p:spPr>
      </p:pic>
      <p:pic>
        <p:nvPicPr>
          <p:cNvPr id="11" name="Billede 10" descr="Et billede, der indeholder silhuet&#10;&#10;Automatisk genereret beskrivelse">
            <a:extLst>
              <a:ext uri="{FF2B5EF4-FFF2-40B4-BE49-F238E27FC236}">
                <a16:creationId xmlns:a16="http://schemas.microsoft.com/office/drawing/2014/main" id="{58EA7755-B476-6CAD-997E-6C742921CD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308" y="-2260746"/>
            <a:ext cx="4426528" cy="6264096"/>
          </a:xfrm>
          <a:prstGeom prst="rect">
            <a:avLst/>
          </a:prstGeom>
        </p:spPr>
      </p:pic>
      <p:sp>
        <p:nvSpPr>
          <p:cNvPr id="12" name="Rutediagram: Alternativ proces 11">
            <a:extLst>
              <a:ext uri="{FF2B5EF4-FFF2-40B4-BE49-F238E27FC236}">
                <a16:creationId xmlns:a16="http://schemas.microsoft.com/office/drawing/2014/main" id="{7BE1FAC7-D9C4-A7F8-5669-70BB40BC65C6}"/>
              </a:ext>
            </a:extLst>
          </p:cNvPr>
          <p:cNvSpPr/>
          <p:nvPr/>
        </p:nvSpPr>
        <p:spPr>
          <a:xfrm>
            <a:off x="3906501" y="1771447"/>
            <a:ext cx="6597573" cy="4460814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2302CE44-CCD0-2923-EA75-DCD232915621}"/>
              </a:ext>
            </a:extLst>
          </p:cNvPr>
          <p:cNvSpPr txBox="1"/>
          <p:nvPr/>
        </p:nvSpPr>
        <p:spPr>
          <a:xfrm>
            <a:off x="4516524" y="2162124"/>
            <a:ext cx="670791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2400" b="1" i="0" u="none" strike="noStrike" baseline="30000" dirty="0">
                <a:solidFill>
                  <a:srgbClr val="3FA535"/>
                </a:solidFill>
                <a:latin typeface="Brandon Grotesque Bold" panose="020B0803020203060202" pitchFamily="34" charset="0"/>
              </a:rPr>
              <a:t>MOD</a:t>
            </a:r>
            <a:endParaRPr lang="en-GB" sz="2400" b="0" i="0" u="none" strike="noStrike" baseline="30000" dirty="0">
              <a:solidFill>
                <a:srgbClr val="3FA535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Det kræver politisk mod at sige ja til VE-projekter.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Der vil altid være modstandere.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Et krav om lokalt udbytte gør beslutningen nemmere.</a:t>
            </a:r>
          </a:p>
          <a:p>
            <a:pPr marR="0" algn="l" rtl="0"/>
            <a:endParaRPr lang="en-GB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endParaRPr lang="en-GB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en-GB" sz="2400" b="1" i="0" u="none" strike="noStrike" baseline="30000" dirty="0">
                <a:solidFill>
                  <a:srgbClr val="3FA535"/>
                </a:solidFill>
                <a:latin typeface="Brandon Grotesque Bold" panose="020B0803020203060202" pitchFamily="34" charset="0"/>
              </a:rPr>
              <a:t>INDDRAGELSE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Jo tidligere, I kan inddrage borgerne, jo større er chancen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for succes. Borgernes bekymringer er reelle, og kan ofte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kommes i møde ved en åben og anerkendende dialog.</a:t>
            </a:r>
          </a:p>
          <a:p>
            <a:pPr marR="0" algn="l" rtl="0"/>
            <a:endParaRPr lang="en-GB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en-GB" sz="2400" b="1" i="0" u="none" strike="noStrike" baseline="30000" dirty="0">
                <a:solidFill>
                  <a:srgbClr val="3FA535"/>
                </a:solidFill>
                <a:latin typeface="Brandon Grotesque Bold" panose="020B0803020203060202" pitchFamily="34" charset="0"/>
              </a:rPr>
              <a:t>DIALOG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Samspil med udviklere, lokalsamfund og andre interessenter </a:t>
            </a:r>
          </a:p>
          <a:p>
            <a:pPr marR="0" algn="l" rtl="0"/>
            <a:r>
              <a:rPr lang="da-DK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kræver grundig dialog. Der går mange kopper kaffe på en vindmølle </a:t>
            </a:r>
            <a:r>
              <a:rPr lang="da-DK" sz="2400" b="0" i="0" u="none" strike="noStrike" baseline="30000" dirty="0">
                <a:solidFill>
                  <a:srgbClr val="000000"/>
                </a:solidFill>
                <a:latin typeface="EmojiOneColor"/>
              </a:rPr>
              <a:t>☺</a:t>
            </a:r>
          </a:p>
          <a:p>
            <a:pPr marR="0" algn="l" rtl="0"/>
            <a:endParaRPr lang="en-GB" sz="2400" b="0" i="0" u="none" strike="noStrike" baseline="30000" dirty="0">
              <a:solidFill>
                <a:srgbClr val="000000"/>
              </a:solidFill>
              <a:latin typeface="Brandon Grotesque Light" panose="020B0303020203060202" pitchFamily="34" charset="0"/>
            </a:endParaRPr>
          </a:p>
          <a:p>
            <a:pPr marR="0" algn="l" rtl="0"/>
            <a:r>
              <a:rPr lang="en-GB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God </a:t>
            </a:r>
            <a:r>
              <a:rPr lang="en-GB" sz="2400" b="0" i="0" u="none" strike="noStrike" baseline="30000" dirty="0" err="1">
                <a:solidFill>
                  <a:srgbClr val="000000"/>
                </a:solidFill>
                <a:latin typeface="Brandon Grotesque Light" panose="020B0303020203060202" pitchFamily="34" charset="0"/>
              </a:rPr>
              <a:t>arbejdslyst</a:t>
            </a:r>
            <a:r>
              <a:rPr lang="en-GB" sz="2400" b="0" i="0" u="none" strike="noStrike" baseline="30000" dirty="0">
                <a:solidFill>
                  <a:srgbClr val="000000"/>
                </a:solidFill>
                <a:latin typeface="Brandon Grotesque Light" panose="020B0303020203060202" pitchFamily="34" charset="0"/>
              </a:rPr>
              <a:t>.</a:t>
            </a:r>
          </a:p>
          <a:p>
            <a:pPr marR="0" algn="l" rtl="0"/>
            <a:endParaRPr lang="en-GB" sz="2400" b="0" i="0" u="none" strike="noStrike" baseline="30000" dirty="0">
              <a:solidFill>
                <a:srgbClr val="3FF2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E877BFE4-A91C-1D46-EE75-7531B5FC910E}"/>
              </a:ext>
            </a:extLst>
          </p:cNvPr>
          <p:cNvSpPr txBox="1"/>
          <p:nvPr/>
        </p:nvSpPr>
        <p:spPr>
          <a:xfrm>
            <a:off x="979622" y="1010326"/>
            <a:ext cx="33623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da-DK" sz="6000" b="1" i="0" u="none" strike="noStrike" baseline="30000" dirty="0">
                <a:solidFill>
                  <a:schemeClr val="accent5"/>
                </a:solidFill>
                <a:latin typeface="Brandon Grotesque Bold" panose="020B0803020203060202" pitchFamily="34" charset="0"/>
              </a:rPr>
              <a:t>3 huskere</a:t>
            </a:r>
          </a:p>
          <a:p>
            <a:pPr marR="0" algn="ctr" rtl="0"/>
            <a:r>
              <a:rPr lang="da-DK" sz="6000" b="1" i="0" u="none" strike="noStrike" baseline="30000" dirty="0">
                <a:solidFill>
                  <a:schemeClr val="accent5"/>
                </a:solidFill>
                <a:latin typeface="Brandon Grotesque Bold" panose="020B0803020203060202" pitchFamily="34" charset="0"/>
              </a:rPr>
              <a:t>til byrådet</a:t>
            </a:r>
          </a:p>
        </p:txBody>
      </p:sp>
      <p:pic>
        <p:nvPicPr>
          <p:cNvPr id="22" name="Billede 21" descr="Et billede, der indeholder tekst, ur&#10;&#10;Automatisk genereret beskrivelse">
            <a:extLst>
              <a:ext uri="{FF2B5EF4-FFF2-40B4-BE49-F238E27FC236}">
                <a16:creationId xmlns:a16="http://schemas.microsoft.com/office/drawing/2014/main" id="{CF06F489-E010-D44F-60A0-1C70610208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9710" y="1160497"/>
            <a:ext cx="5166523" cy="7311282"/>
          </a:xfrm>
          <a:prstGeom prst="rect">
            <a:avLst/>
          </a:prstGeom>
        </p:spPr>
      </p:pic>
      <p:pic>
        <p:nvPicPr>
          <p:cNvPr id="24" name="Billede 23" descr="Et billede, der indeholder tekst, nattehimmel&#10;&#10;Automatisk genereret beskrivelse">
            <a:extLst>
              <a:ext uri="{FF2B5EF4-FFF2-40B4-BE49-F238E27FC236}">
                <a16:creationId xmlns:a16="http://schemas.microsoft.com/office/drawing/2014/main" id="{87220E35-86C1-FF55-2F4D-E1DB07181A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71" y="2538285"/>
            <a:ext cx="5166523" cy="7311282"/>
          </a:xfrm>
          <a:prstGeom prst="rect">
            <a:avLst/>
          </a:prstGeom>
        </p:spPr>
      </p:pic>
      <p:pic>
        <p:nvPicPr>
          <p:cNvPr id="26" name="Billede 25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E4367F31-8D39-DB79-C270-2E0C15F9EA6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64" t="45016" r="46991" b="45347"/>
          <a:stretch/>
        </p:blipFill>
        <p:spPr>
          <a:xfrm>
            <a:off x="3993397" y="1894504"/>
            <a:ext cx="606078" cy="660903"/>
          </a:xfrm>
          <a:prstGeom prst="rect">
            <a:avLst/>
          </a:prstGeom>
        </p:spPr>
      </p:pic>
      <p:pic>
        <p:nvPicPr>
          <p:cNvPr id="27" name="Billede 26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FF504851-7AF4-7103-5D63-710A6ED4840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64" t="45016" r="46991" b="45347"/>
          <a:stretch/>
        </p:blipFill>
        <p:spPr>
          <a:xfrm>
            <a:off x="3993397" y="3352112"/>
            <a:ext cx="606078" cy="660903"/>
          </a:xfrm>
          <a:prstGeom prst="rect">
            <a:avLst/>
          </a:prstGeom>
        </p:spPr>
      </p:pic>
      <p:pic>
        <p:nvPicPr>
          <p:cNvPr id="28" name="Billede 27" descr="Et billede, der indeholder nattehimmel&#10;&#10;Automatisk genereret beskrivelse">
            <a:extLst>
              <a:ext uri="{FF2B5EF4-FFF2-40B4-BE49-F238E27FC236}">
                <a16:creationId xmlns:a16="http://schemas.microsoft.com/office/drawing/2014/main" id="{3D35EA96-06BA-E327-8617-A0DA590D5C6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64" t="45016" r="46991" b="45347"/>
          <a:stretch/>
        </p:blipFill>
        <p:spPr>
          <a:xfrm>
            <a:off x="3993397" y="4574330"/>
            <a:ext cx="606078" cy="660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43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1062</Words>
  <Application>Microsoft Office PowerPoint</Application>
  <PresentationFormat>Widescreen</PresentationFormat>
  <Paragraphs>128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8" baseType="lpstr">
      <vt:lpstr>Arial</vt:lpstr>
      <vt:lpstr>Brandon Grotesque Bold</vt:lpstr>
      <vt:lpstr>Brandon Grotesque Light</vt:lpstr>
      <vt:lpstr>Brandon Grotesque Medium</vt:lpstr>
      <vt:lpstr>Brandon Grotesque Regular</vt:lpstr>
      <vt:lpstr>Calibri</vt:lpstr>
      <vt:lpstr>Calibri Light</vt:lpstr>
      <vt:lpstr>EmojiOneColor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Liselotte Kondrup Heftholm</dc:creator>
  <cp:lastModifiedBy>Liselotte Kondrup Heftholm</cp:lastModifiedBy>
  <cp:revision>7</cp:revision>
  <dcterms:created xsi:type="dcterms:W3CDTF">2023-03-31T12:01:16Z</dcterms:created>
  <dcterms:modified xsi:type="dcterms:W3CDTF">2023-03-31T15:31:40Z</dcterms:modified>
</cp:coreProperties>
</file>